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</p:sldIdLst>
  <p:sldSz cx="9144000" cy="6858000" type="screen4x3"/>
  <p:notesSz cx="6797675" cy="9982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lde Wynen" initials="HW" lastIdx="16" clrIdx="0">
    <p:extLst/>
  </p:cmAuthor>
  <p:cmAuthor id="2" name="VDAB IT/IS" initials="VI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  <a:srgbClr val="A36298"/>
    <a:srgbClr val="9F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6387" autoAdjust="0"/>
  </p:normalViewPr>
  <p:slideViewPr>
    <p:cSldViewPr>
      <p:cViewPr varScale="1">
        <p:scale>
          <a:sx n="82" d="100"/>
          <a:sy n="82" d="100"/>
        </p:scale>
        <p:origin x="147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108"/>
      </p:cViewPr>
      <p:guideLst>
        <p:guide orient="horz" pos="3127"/>
        <p:guide pos="2141"/>
        <p:guide orient="horz" pos="3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E467D-DA36-4512-B9B2-769535547435}" type="datetimeFigureOut">
              <a:rPr lang="fr-BE" smtClean="0"/>
              <a:pPr/>
              <a:t>25-04-19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81357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81357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5A7EE-6E4E-44D7-B365-6B828ED23FB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24238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1F6A6-A8F6-4D2D-B7A0-DDAD1E975F21}" type="datetimeFigureOut">
              <a:rPr lang="fr-BE" smtClean="0"/>
              <a:pPr/>
              <a:t>25-04-19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41545"/>
            <a:ext cx="5438140" cy="4491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81357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81357"/>
            <a:ext cx="2945659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AC639-6D4E-421E-BDAF-73DF92CD3507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898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9312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sz="1400" dirty="0"/>
              <a:t>Bruto nettoloon,  bedrijfsvoorheffing</a:t>
            </a:r>
            <a:r>
              <a:rPr lang="nl-BE" sz="1400" baseline="0" dirty="0"/>
              <a:t> kent men niet in Frankrijk.</a:t>
            </a:r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AC639-6D4E-421E-BDAF-73DF92CD3507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666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  <a:endParaRPr lang="fr-BE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876256" y="6448251"/>
            <a:ext cx="936104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accent5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00392" y="6448251"/>
            <a:ext cx="576064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1">
                <a:solidFill>
                  <a:srgbClr val="000099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59649E7E-1DDF-4917-9840-1400783AFAEF}" type="slidenum">
              <a:rPr lang="fr-BE" smtClean="0"/>
              <a:pPr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876256" y="6448251"/>
            <a:ext cx="936104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accent5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00392" y="6448251"/>
            <a:ext cx="576064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1">
                <a:solidFill>
                  <a:srgbClr val="000099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59649E7E-1DDF-4917-9840-1400783AFAEF}" type="slidenum">
              <a:rPr lang="fr-BE" smtClean="0"/>
              <a:pPr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fondPPT2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876256" y="6448251"/>
            <a:ext cx="936104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accent5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00392" y="6448251"/>
            <a:ext cx="576064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1">
                <a:solidFill>
                  <a:srgbClr val="000099"/>
                </a:solidFill>
                <a:latin typeface="Montserrat" pitchFamily="50" charset="0"/>
                <a:cs typeface="Montserrat" pitchFamily="50" charset="0"/>
              </a:defRPr>
            </a:lvl1pPr>
          </a:lstStyle>
          <a:p>
            <a:fld id="{59649E7E-1DDF-4917-9840-1400783AFAEF}" type="slidenum">
              <a:rPr lang="fr-BE" smtClean="0"/>
              <a:pPr/>
              <a:t>‹#›</a:t>
            </a:fld>
            <a:endParaRPr lang="fr-BE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77320"/>
            <a:ext cx="1018456" cy="4890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b="0" kern="1200">
          <a:solidFill>
            <a:srgbClr val="000099"/>
          </a:solidFill>
          <a:latin typeface="Montserrat" pitchFamily="50" charset="0"/>
          <a:ea typeface="+mj-ea"/>
          <a:cs typeface="Montserrat" pitchFamily="50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FAEE5"/>
        </a:buClr>
        <a:buFont typeface="Arial" pitchFamily="34" charset="0"/>
        <a:buChar char="•"/>
        <a:defRPr sz="2000" kern="1200">
          <a:solidFill>
            <a:schemeClr val="tx2"/>
          </a:solidFill>
          <a:latin typeface="Montserrat" pitchFamily="50" charset="0"/>
          <a:ea typeface="+mn-ea"/>
          <a:cs typeface="Montserrat" pitchFamily="50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Montserrat" pitchFamily="50" charset="0"/>
          <a:ea typeface="+mn-ea"/>
          <a:cs typeface="Montserrat" pitchFamily="50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2"/>
          </a:solidFill>
          <a:latin typeface="Montserrat" pitchFamily="50" charset="0"/>
          <a:ea typeface="+mn-ea"/>
          <a:cs typeface="Montserrat" pitchFamily="50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Montserrat" pitchFamily="50" charset="0"/>
          <a:ea typeface="+mn-ea"/>
          <a:cs typeface="Montserrat" pitchFamily="50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Montserrat" pitchFamily="50" charset="0"/>
          <a:ea typeface="+mn-ea"/>
          <a:cs typeface="Montserrat" pitchFamily="50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renzeloos-tewerkstellen.e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r-hnfk.eu/index.php/les-conseillers-syndicau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nzelooscompetent.e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ineke.codron@vdab.b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rigitte.vandeleene@unizo.b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RM_teamwest@vdab.b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ine.debevere@vdab.be" TargetMode="External"/><Relationship Id="rId5" Type="http://schemas.openxmlformats.org/officeDocument/2006/relationships/hyperlink" Target="mailto:jill.delombaerde@vdab.be" TargetMode="External"/><Relationship Id="rId4" Type="http://schemas.openxmlformats.org/officeDocument/2006/relationships/hyperlink" Target="mailto:international@vdab.b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datwork.info/vacatur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ldvantextiel.be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ic-naric.ne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st.leerwinkel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fondPP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83768" y="2033413"/>
            <a:ext cx="6264696" cy="1611611"/>
          </a:xfrm>
        </p:spPr>
        <p:txBody>
          <a:bodyPr anchor="t" anchorCtr="0">
            <a:normAutofit fontScale="90000"/>
          </a:bodyPr>
          <a:lstStyle/>
          <a:p>
            <a:pPr algn="l"/>
            <a:br>
              <a:rPr lang="fr-BE" sz="3600" dirty="0"/>
            </a:br>
            <a:r>
              <a:rPr lang="fr-BE" sz="3100" dirty="0" err="1"/>
              <a:t>Een</a:t>
            </a:r>
            <a:r>
              <a:rPr lang="fr-BE" sz="3100" dirty="0"/>
              <a:t> </a:t>
            </a:r>
            <a:r>
              <a:rPr lang="fr-BE" sz="3100" dirty="0" err="1"/>
              <a:t>werknemer</a:t>
            </a:r>
            <a:r>
              <a:rPr lang="fr-BE" sz="3100" dirty="0"/>
              <a:t> </a:t>
            </a:r>
            <a:r>
              <a:rPr lang="fr-BE" sz="3100" dirty="0" err="1"/>
              <a:t>vinden</a:t>
            </a:r>
            <a:r>
              <a:rPr lang="fr-BE" sz="3100" dirty="0"/>
              <a:t> over de </a:t>
            </a:r>
            <a:r>
              <a:rPr lang="fr-BE" sz="3100" dirty="0" err="1"/>
              <a:t>grens</a:t>
            </a:r>
            <a:r>
              <a:rPr lang="fr-BE" sz="3100" dirty="0"/>
              <a:t>?</a:t>
            </a:r>
            <a:br>
              <a:rPr lang="fr-BE" sz="3600" dirty="0"/>
            </a:br>
            <a:r>
              <a:rPr lang="fr-BE" sz="2400" dirty="0" err="1">
                <a:solidFill>
                  <a:srgbClr val="9FAEE5"/>
                </a:solidFill>
              </a:rPr>
              <a:t>Hoe</a:t>
            </a:r>
            <a:r>
              <a:rPr lang="fr-BE" sz="2400" dirty="0">
                <a:solidFill>
                  <a:srgbClr val="9FAEE5"/>
                </a:solidFill>
              </a:rPr>
              <a:t> </a:t>
            </a:r>
            <a:r>
              <a:rPr lang="fr-BE" sz="2400" dirty="0" err="1">
                <a:solidFill>
                  <a:srgbClr val="9FAEE5"/>
                </a:solidFill>
              </a:rPr>
              <a:t>begin</a:t>
            </a:r>
            <a:r>
              <a:rPr lang="fr-BE" sz="2400" dirty="0">
                <a:solidFill>
                  <a:srgbClr val="9FAEE5"/>
                </a:solidFill>
              </a:rPr>
              <a:t> je </a:t>
            </a:r>
            <a:r>
              <a:rPr lang="fr-BE" sz="2400" dirty="0" err="1">
                <a:solidFill>
                  <a:srgbClr val="9FAEE5"/>
                </a:solidFill>
              </a:rPr>
              <a:t>eraan</a:t>
            </a:r>
            <a:r>
              <a:rPr lang="fr-BE" sz="2400" dirty="0">
                <a:solidFill>
                  <a:srgbClr val="9FAEE5"/>
                </a:solidFill>
              </a:rPr>
              <a:t>?</a:t>
            </a:r>
            <a:endParaRPr lang="fr-BE" sz="3200" dirty="0">
              <a:solidFill>
                <a:srgbClr val="000099"/>
              </a:solidFill>
              <a:latin typeface="Montserrat" pitchFamily="50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483768" y="66690"/>
            <a:ext cx="61926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PROGRAMME DE COOPÉRATION TRANSFRONTALIÈRE</a:t>
            </a:r>
          </a:p>
          <a:p>
            <a:r>
              <a:rPr lang="nl-NL" sz="10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GRENSOVERSCHRIJDEND SAMENWERKINKSPROGRAMMA</a:t>
            </a:r>
            <a:endParaRPr lang="fr-BE" sz="1000" b="1" dirty="0">
              <a:solidFill>
                <a:srgbClr val="9FAEE5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fr-BE" sz="10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077072"/>
            <a:ext cx="1062311" cy="106231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735" y="4089969"/>
            <a:ext cx="1062311" cy="106231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374" y="4102866"/>
            <a:ext cx="1062311" cy="106231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669" y="4115763"/>
            <a:ext cx="1062311" cy="1062311"/>
          </a:xfrm>
          <a:prstGeom prst="rect">
            <a:avLst/>
          </a:prstGeom>
        </p:spPr>
      </p:pic>
      <p:pic>
        <p:nvPicPr>
          <p:cNvPr id="11" name="Afbeelding 10" descr="C:\Users\heha\AppData\Local\Microsoft\Windows\INetCacheContent.Word\LogoProjets_Grenzeloos Competent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92696"/>
            <a:ext cx="2076450" cy="996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4993"/>
            <a:ext cx="9144000" cy="7370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10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3. Tips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voor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het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selectiegesprek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Specifieke aandachtspunten Frankrijk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Verschil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in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opmaak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van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een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cv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baseline="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Naast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Linked-In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gebruik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Viadeo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Wat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houdt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een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elgisch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loonvoorstel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in? (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eindejaarspremie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dubbel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vakantiegeld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woon-werk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, …)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Woon-werk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afstand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wordt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door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Fransen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anders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bekeken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wel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bevragen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hoe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verplaatsen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baseline="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Tijd</a:t>
            </a:r>
            <a:r>
              <a:rPr lang="fr-FR" sz="2400" baseline="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en </a:t>
            </a:r>
            <a:r>
              <a:rPr lang="fr-FR" sz="2400" baseline="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ruimte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voorzien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voor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gesprek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!!!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29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11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3. Tips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voor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het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selectiegesprek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Specifieke aandachtspunten Frankrijk voor opstart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Nationaal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nummer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aanvragen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voor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Dimona (sigedis.be)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Informeer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over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arbeidsrecht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,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fiscaliteit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en sociale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zekerheid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om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vroege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drop-out te </a:t>
            </a:r>
            <a:r>
              <a:rPr kumimoji="0" lang="fr-FR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vermijden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fr-FR" sz="2400" baseline="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Socio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-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jurisch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luik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http://grenzeloos-tewerkstellen.eu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(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tabblad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particulieren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) of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bij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sociaal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secretariaat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124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12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3. Tips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voor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het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selectiegesprek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Specifieke aandachtspunten Frankrijk voor opstart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latin typeface="Open Sans"/>
              </a:rPr>
              <a:t>Onderwerp is zo complex en omvangrijk dat een werkzoekende best zijn vakbondsadviseur of vakbondsorganisatie contacteert. Via de onderstaande link vind je de contactgegevens van onze vakbondsadviseurs: </a:t>
            </a:r>
            <a:r>
              <a:rPr lang="nl-BE" sz="2400" dirty="0">
                <a:latin typeface="Open Sans"/>
                <a:hlinkClick r:id="rId3"/>
              </a:rPr>
              <a:t>www.csir-hnfk.eu</a:t>
            </a:r>
            <a:r>
              <a:rPr lang="nl-BE" sz="2400" dirty="0">
                <a:latin typeface="Open Sans"/>
              </a:rPr>
              <a:t>.</a:t>
            </a:r>
          </a:p>
          <a:p>
            <a:pPr lvl="0">
              <a:spcBef>
                <a:spcPct val="20000"/>
              </a:spcBef>
              <a:buClr>
                <a:srgbClr val="9FAEE5"/>
              </a:buClr>
              <a:defRPr/>
            </a:pPr>
            <a:endParaRPr lang="fr-FR" sz="2400" dirty="0">
              <a:solidFill>
                <a:schemeClr val="tx2"/>
              </a:solidFill>
              <a:latin typeface="Open Sans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382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13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3.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Onthaal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Specifieke aandachtspunten Frankrijk bij opstart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latin typeface="Open Sans"/>
              </a:rPr>
              <a:t>Eerste anderstalige? Impact op je huidig personeel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latin typeface="Open Sans"/>
              </a:rPr>
              <a:t>Taalbeleid </a:t>
            </a:r>
            <a:r>
              <a:rPr lang="nl-BE" sz="2400" dirty="0" err="1">
                <a:latin typeface="Open Sans"/>
              </a:rPr>
              <a:t>vs</a:t>
            </a:r>
            <a:r>
              <a:rPr lang="nl-BE" sz="2400" dirty="0">
                <a:latin typeface="Open Sans"/>
              </a:rPr>
              <a:t> afspraken met nieuwe werkkracht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latin typeface="Open Sans"/>
              </a:rPr>
              <a:t>Peter-/meterschap</a:t>
            </a:r>
          </a:p>
          <a:p>
            <a:pPr lvl="0">
              <a:spcBef>
                <a:spcPct val="20000"/>
              </a:spcBef>
              <a:buClr>
                <a:srgbClr val="9FAEE5"/>
              </a:buClr>
              <a:defRPr/>
            </a:pPr>
            <a:r>
              <a:rPr lang="nl-BE" sz="2400" dirty="0">
                <a:latin typeface="Open Sans"/>
              </a:rPr>
              <a:t>+ goede opvolging vanuit interimkantoor.</a:t>
            </a:r>
          </a:p>
          <a:p>
            <a:pPr lvl="0">
              <a:spcBef>
                <a:spcPct val="20000"/>
              </a:spcBef>
              <a:buClr>
                <a:srgbClr val="9FAEE5"/>
              </a:buClr>
              <a:defRPr/>
            </a:pPr>
            <a:endParaRPr lang="fr-FR" sz="2400" dirty="0">
              <a:solidFill>
                <a:schemeClr val="tx2"/>
              </a:solidFill>
              <a:latin typeface="Open Sans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19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14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Extra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ondersteuning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nodig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?	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475656" y="1916832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Begeleidingstraject mogelijk voor bedrijven vanuit het </a:t>
            </a:r>
            <a:r>
              <a:rPr lang="nl-BE" sz="2400" dirty="0" err="1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Interreg</a:t>
            </a: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project Grenzeloos competent.</a:t>
            </a: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  <a:hlinkClick r:id="rId3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  <a:hlinkClick r:id="rId3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www.Grenzelooscompetent.eu</a:t>
            </a: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latin typeface="Open Sans"/>
            </a:endParaRPr>
          </a:p>
          <a:p>
            <a:pPr lvl="0">
              <a:spcBef>
                <a:spcPct val="20000"/>
              </a:spcBef>
              <a:buClr>
                <a:srgbClr val="9FAEE5"/>
              </a:buClr>
              <a:defRPr/>
            </a:pPr>
            <a:endParaRPr lang="fr-FR" sz="2400" dirty="0">
              <a:solidFill>
                <a:schemeClr val="tx2"/>
              </a:solidFill>
              <a:latin typeface="Open Sans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257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15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Vragen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?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Algemeen: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hlinkClick r:id="rId3"/>
              </a:rPr>
              <a:t>Tineke.codron@vdab.be</a:t>
            </a:r>
            <a:r>
              <a:rPr lang="nl-BE" sz="2400" dirty="0">
                <a:solidFill>
                  <a:srgbClr val="A36298"/>
                </a:solidFill>
                <a:latin typeface="Open Sans" pitchFamily="34" charset="0"/>
              </a:rPr>
              <a:t> of 0499 54 16 35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 err="1">
                <a:solidFill>
                  <a:srgbClr val="A36298"/>
                </a:solidFill>
                <a:latin typeface="Open Sans" pitchFamily="34" charset="0"/>
              </a:rPr>
              <a:t>Socio</a:t>
            </a:r>
            <a:r>
              <a:rPr lang="nl-BE" sz="2400">
                <a:solidFill>
                  <a:srgbClr val="A36298"/>
                </a:solidFill>
                <a:latin typeface="Open Sans" pitchFamily="34" charset="0"/>
              </a:rPr>
              <a:t>-juridische </a:t>
            </a:r>
            <a:r>
              <a:rPr lang="nl-BE" sz="2400" dirty="0">
                <a:solidFill>
                  <a:srgbClr val="A36298"/>
                </a:solidFill>
                <a:latin typeface="Open Sans" pitchFamily="34" charset="0"/>
              </a:rPr>
              <a:t>info: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hlinkClick r:id="rId4"/>
              </a:rPr>
              <a:t>Brigitte.vandeleene@unizo.be</a:t>
            </a:r>
            <a:r>
              <a:rPr lang="nl-BE" sz="2400" dirty="0">
                <a:solidFill>
                  <a:srgbClr val="A36298"/>
                </a:solidFill>
                <a:latin typeface="Open Sans" pitchFamily="34" charset="0"/>
              </a:rPr>
              <a:t> of 010 69 01 00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latin typeface="Open Sans"/>
            </a:endParaRPr>
          </a:p>
          <a:p>
            <a:pPr lvl="0">
              <a:spcBef>
                <a:spcPct val="20000"/>
              </a:spcBef>
              <a:buClr>
                <a:srgbClr val="9FAEE5"/>
              </a:buClr>
              <a:defRPr/>
            </a:pPr>
            <a:endParaRPr lang="fr-FR" sz="2400" dirty="0">
              <a:solidFill>
                <a:schemeClr val="tx2"/>
              </a:solidFill>
              <a:latin typeface="Open Sans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3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2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Een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initiatief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binnen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Interregproject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Grenzeloos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c</a:t>
            </a:r>
            <a:r>
              <a:rPr lang="fr-BE" sz="280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ompetent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Objectieven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: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betere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afstemming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tussen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de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vraag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en het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aanbod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op de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grensoverschrijdende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arbeidsmarkt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(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sectoren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voeding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textiel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/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nieuwe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materialen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duurzaam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bouwen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Doelpubliek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: WZ, WN die behoefte hebben aan opleiding, WG</a:t>
            </a: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Partners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: 23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Timing: 01.10.2016-30.09.2020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3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3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Ontwikkeling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handleiding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voor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werkgevers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Partners HR-pakket: </a:t>
            </a: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Unizo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Entreprendre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Ensemble, SBM, </a:t>
            </a: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Alimento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en VDAB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Ikv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Interreg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V-project (FR-WAL-VL) dankzij de steun van EFRO en de provincie West-Vlaanderen.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Focus op voeding, bouw en textiel. Maar ruimer te gebruiken.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32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4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1.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Heb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je de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juiste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functie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-/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competentiebeschrijving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?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nl-BE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Juiste functietitel? Vertaling afgestemd met juiste titel in Frankrijk en Wallonië?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Functieprofiel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is </a:t>
            </a:r>
            <a:r>
              <a:rPr kumimoji="0" lang="nl-BE" sz="2400" b="0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basi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s advertentietekst. Denk na over welke minimale competenties er aanwezig moeten zijn.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1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5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2.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Vacature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opstellen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en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grensoverschrijdend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verspreiden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.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Vacature opstellen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Trekt ze de aandacht van geschikte kandidaten?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Wekt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ze interesse op?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baseline="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Motiveert ze om te kiezen voo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 jou en de job?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Spoort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ze aan om daadwerkelijk te solliciteren?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45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6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2.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Vacature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opstellen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en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grensoverschrijdend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verspreiden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.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115616" y="1844823"/>
            <a:ext cx="7848872" cy="49385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Grensoverschrijdend verspreiden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Eerste stap is steeds je vacature publiceren bij VDAB (NL en FR)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Rekruteren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in Wallonië: 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IRM_teamwest@vdab.be</a:t>
            </a:r>
            <a:endParaRPr kumimoji="0" lang="nl-BE" sz="2400" b="0" i="0" u="none" strike="noStrike" kern="1200" cap="none" spc="0" normalizeH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baseline="0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Rekruteren</a:t>
            </a:r>
            <a:r>
              <a:rPr lang="nl-BE" sz="2400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in Frankrijk, via dienst internationale mobiliteit: </a:t>
            </a:r>
            <a:r>
              <a:rPr lang="nl-BE" sz="2400" dirty="0">
                <a:solidFill>
                  <a:srgbClr val="000099"/>
                </a:solidFill>
              </a:rPr>
              <a:t> </a:t>
            </a:r>
            <a:r>
              <a:rPr lang="nl-BE" sz="2400" dirty="0">
                <a:solidFill>
                  <a:srgbClr val="000099"/>
                </a:solidFill>
                <a:hlinkClick r:id="rId4"/>
              </a:rPr>
              <a:t>international@vdab.be</a:t>
            </a:r>
            <a:endParaRPr lang="nl-BE" sz="2400" dirty="0">
              <a:solidFill>
                <a:srgbClr val="000099"/>
              </a:solidFill>
            </a:endParaRP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Rekruteren in de grensstreek met Frankrijk: </a:t>
            </a:r>
            <a:r>
              <a:rPr lang="nl-BE" sz="2400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  <a:hlinkClick r:id="rId5"/>
              </a:rPr>
              <a:t>jill.delombaerde@vdab.be</a:t>
            </a:r>
            <a:r>
              <a:rPr lang="nl-BE" sz="2400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Of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via accountmanagers : </a:t>
            </a:r>
            <a:b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</a:b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voor uitzendsector </a:t>
            </a:r>
            <a:r>
              <a:rPr lang="nl-BE" sz="2400" dirty="0">
                <a:solidFill>
                  <a:srgbClr val="000099"/>
                </a:solidFill>
                <a:latin typeface="Open Sans" pitchFamily="34" charset="0"/>
              </a:rPr>
              <a:t>Tine De Bevere Tel: 0473 96 79 75</a:t>
            </a:r>
            <a:br>
              <a:rPr lang="nl-BE" sz="2400" dirty="0">
                <a:solidFill>
                  <a:srgbClr val="000099"/>
                </a:solidFill>
                <a:latin typeface="Open Sans" pitchFamily="34" charset="0"/>
              </a:rPr>
            </a:br>
            <a:r>
              <a:rPr lang="nl-BE" sz="2400" dirty="0">
                <a:solidFill>
                  <a:srgbClr val="000099"/>
                </a:solidFill>
                <a:latin typeface="Open Sans" pitchFamily="34" charset="0"/>
              </a:rPr>
              <a:t>E-mail: </a:t>
            </a:r>
            <a:r>
              <a:rPr lang="nl-BE" sz="2400" dirty="0">
                <a:solidFill>
                  <a:srgbClr val="000099"/>
                </a:solidFill>
                <a:latin typeface="Open Sans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tine.debevere@vdab.be</a:t>
            </a:r>
            <a:endParaRPr lang="fr-FR" sz="2400" dirty="0">
              <a:solidFill>
                <a:srgbClr val="000099"/>
              </a:solidFill>
              <a:latin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67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7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2.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Vacature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opstellen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en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grensoverschrijdend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verspreiden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.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Grensoverschrijdend verspreiden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Vacatures via de sectoren verspreiden.</a:t>
            </a:r>
          </a:p>
          <a:p>
            <a:pPr marL="800100" lvl="1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vb. voeding </a:t>
            </a: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www.foodatwork.info/vacatures</a:t>
            </a:r>
            <a:endParaRPr kumimoji="0" lang="nl-B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lvl="1">
              <a:spcBef>
                <a:spcPct val="20000"/>
              </a:spcBef>
              <a:buClr>
                <a:srgbClr val="9FAEE5"/>
              </a:buClr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Vanuit interim vermeld je best dat het in de sector is.</a:t>
            </a:r>
            <a:endParaRPr kumimoji="0" lang="nl-B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v</a:t>
            </a:r>
            <a:r>
              <a:rPr lang="nl-BE" sz="2400" noProof="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b. textiel </a:t>
            </a:r>
            <a:r>
              <a:rPr lang="nl-BE" sz="2400" noProof="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www.wildvantextiel.be</a:t>
            </a:r>
            <a:endParaRPr lang="nl-BE" sz="2400" noProof="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Andere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kanalen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</a:p>
          <a:p>
            <a:pPr marL="800100" lvl="1" indent="-342900">
              <a:spcBef>
                <a:spcPct val="20000"/>
              </a:spcBef>
              <a:buClr>
                <a:srgbClr val="9FAEE5"/>
              </a:buClr>
              <a:buFont typeface="Arial" pitchFamily="34" charset="0"/>
              <a:buChar char="•"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Sociale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media, tip: Viadeo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447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8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2.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Vacature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opstellen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en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grensoverschrijdend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verspreiden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.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Grensoverschrijdend verspreiden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Eens een Franse in dienst, </a:t>
            </a:r>
            <a:r>
              <a:rPr lang="nl-BE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mond-tot-mond-reclame</a:t>
            </a:r>
            <a:r>
              <a:rPr lang="nl-BE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eigen website, sociale media, post ook in het Frans!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nl-BE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Zelf</a:t>
            </a:r>
            <a:r>
              <a:rPr kumimoji="0" lang="nl-BE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een cv opzoeken via VDAB, Fransen worden zoveel mogelijk ingeschreven.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857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ACDC8E-0222-4BCD-A7FB-B7EE68099609}" type="datetime1">
              <a:rPr lang="fr-BE" smtClean="0"/>
              <a:pPr/>
              <a:t>25-04-19</a:t>
            </a:fld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9649E7E-1DDF-4917-9840-1400783AFAEF}" type="slidenum">
              <a:rPr lang="fr-BE" smtClean="0"/>
              <a:pPr/>
              <a:t>9</a:t>
            </a:fld>
            <a:endParaRPr lang="fr-BE" dirty="0"/>
          </a:p>
        </p:txBody>
      </p:sp>
      <p:sp>
        <p:nvSpPr>
          <p:cNvPr id="4" name="Espace réservé du titre 1"/>
          <p:cNvSpPr txBox="1">
            <a:spLocks/>
          </p:cNvSpPr>
          <p:nvPr/>
        </p:nvSpPr>
        <p:spPr>
          <a:xfrm>
            <a:off x="1475656" y="980728"/>
            <a:ext cx="721114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Stap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2.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Vacature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opstellen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en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grensoverschrijdend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 </a:t>
            </a:r>
            <a:r>
              <a:rPr lang="fr-BE" sz="2800" dirty="0" err="1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verspreiden</a:t>
            </a:r>
            <a:r>
              <a:rPr lang="fr-BE" sz="2800" dirty="0">
                <a:solidFill>
                  <a:srgbClr val="000099"/>
                </a:solidFill>
                <a:latin typeface="Montserrat" pitchFamily="50" charset="0"/>
                <a:ea typeface="+mj-ea"/>
                <a:cs typeface="Calibri" pitchFamily="34" charset="0"/>
              </a:rPr>
              <a:t>.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Montserrat" pitchFamily="50" charset="0"/>
              <a:ea typeface="+mj-ea"/>
              <a:cs typeface="Calibri" pitchFamily="34" charset="0"/>
            </a:endParaRPr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1475656" y="2060848"/>
            <a:ext cx="7211144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0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537320" y="1844824"/>
            <a:ext cx="7211144" cy="2748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endParaRPr lang="nl-BE" sz="2400" dirty="0">
              <a:solidFill>
                <a:srgbClr val="A36298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tabLst/>
              <a:defRPr/>
            </a:pPr>
            <a:r>
              <a:rPr lang="nl-BE" sz="2400" dirty="0">
                <a:solidFill>
                  <a:srgbClr val="A36298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Diploma of getuigschrift beoordelen?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Denk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vooral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in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competentiedenken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en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bevraag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deze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Toch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diploma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nodig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?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Naric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en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Leerwinkel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kunnen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info </a:t>
            </a:r>
            <a:r>
              <a:rPr lang="fr-FR" sz="24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geven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www.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enic-naric.net</a:t>
            </a:r>
            <a:r>
              <a:rPr lang="fr-FR" sz="24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http://West.leerwinkel.be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FAEE5"/>
              </a:buClr>
              <a:buSzTx/>
              <a:buFont typeface="Arial" pitchFamily="34" charset="0"/>
              <a:buChar char="•"/>
              <a:tabLst/>
              <a:defRPr/>
            </a:pPr>
            <a:endParaRPr lang="fr-FR" sz="2400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ZoneTexte 10"/>
          <p:cNvSpPr txBox="1">
            <a:spLocks noChangeArrowheads="1"/>
          </p:cNvSpPr>
          <p:nvPr/>
        </p:nvSpPr>
        <p:spPr bwMode="auto">
          <a:xfrm>
            <a:off x="1" y="6475413"/>
            <a:ext cx="9143999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sz="700" b="1" dirty="0">
                <a:solidFill>
                  <a:srgbClr val="000099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AVEC LE SOUTIEN DU FONDS EUROPÉEN DE DÉVELOPPEMENT RÉGIONAL</a:t>
            </a:r>
          </a:p>
          <a:p>
            <a:pPr algn="ctr"/>
            <a:r>
              <a:rPr lang="nl-NL" sz="700" b="1" dirty="0">
                <a:solidFill>
                  <a:srgbClr val="9FAEE5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 STEUN VAN HET EUROPEES FONDS VOOR REGIONALE ONTWIKKELING</a:t>
            </a:r>
            <a:endParaRPr lang="fr-BE" sz="700" b="1" dirty="0">
              <a:solidFill>
                <a:srgbClr val="000099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83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qu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930</Words>
  <Application>Microsoft Office PowerPoint</Application>
  <PresentationFormat>On-screen Show (4:3)</PresentationFormat>
  <Paragraphs>178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Montserrat</vt:lpstr>
      <vt:lpstr>Open Sans</vt:lpstr>
      <vt:lpstr>Times New Roman</vt:lpstr>
      <vt:lpstr>Thème Office</vt:lpstr>
      <vt:lpstr> Een werknemer vinden over de grens? Hoe begin je eraan?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MASA</dc:creator>
  <cp:lastModifiedBy>Hilde Wynen</cp:lastModifiedBy>
  <cp:revision>210</cp:revision>
  <cp:lastPrinted>2017-04-21T09:39:23Z</cp:lastPrinted>
  <dcterms:created xsi:type="dcterms:W3CDTF">2011-11-07T15:20:13Z</dcterms:created>
  <dcterms:modified xsi:type="dcterms:W3CDTF">2019-04-25T19:47:45Z</dcterms:modified>
</cp:coreProperties>
</file>