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com"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4"/>
  </p:notesMasterIdLst>
  <p:handoutMasterIdLst>
    <p:handoutMasterId r:id="rId95"/>
  </p:handoutMasterIdLst>
  <p:sldIdLst>
    <p:sldId id="260" r:id="rId2"/>
    <p:sldId id="259" r:id="rId3"/>
    <p:sldId id="258" r:id="rId4"/>
    <p:sldId id="261" r:id="rId5"/>
    <p:sldId id="262" r:id="rId6"/>
    <p:sldId id="267" r:id="rId7"/>
    <p:sldId id="376" r:id="rId8"/>
    <p:sldId id="380" r:id="rId9"/>
    <p:sldId id="377" r:id="rId10"/>
    <p:sldId id="379" r:id="rId11"/>
    <p:sldId id="378" r:id="rId12"/>
    <p:sldId id="272" r:id="rId13"/>
    <p:sldId id="393" r:id="rId14"/>
    <p:sldId id="382" r:id="rId15"/>
    <p:sldId id="385" r:id="rId16"/>
    <p:sldId id="386" r:id="rId17"/>
    <p:sldId id="387" r:id="rId18"/>
    <p:sldId id="388" r:id="rId19"/>
    <p:sldId id="279" r:id="rId20"/>
    <p:sldId id="410" r:id="rId21"/>
    <p:sldId id="411" r:id="rId22"/>
    <p:sldId id="412" r:id="rId23"/>
    <p:sldId id="413" r:id="rId24"/>
    <p:sldId id="281" r:id="rId25"/>
    <p:sldId id="282" r:id="rId26"/>
    <p:sldId id="414" r:id="rId27"/>
    <p:sldId id="283" r:id="rId28"/>
    <p:sldId id="284" r:id="rId29"/>
    <p:sldId id="285" r:id="rId30"/>
    <p:sldId id="286" r:id="rId31"/>
    <p:sldId id="287" r:id="rId32"/>
    <p:sldId id="288" r:id="rId33"/>
    <p:sldId id="289" r:id="rId34"/>
    <p:sldId id="290" r:id="rId35"/>
    <p:sldId id="291" r:id="rId36"/>
    <p:sldId id="394" r:id="rId37"/>
    <p:sldId id="400" r:id="rId38"/>
    <p:sldId id="401" r:id="rId39"/>
    <p:sldId id="402" r:id="rId40"/>
    <p:sldId id="403" r:id="rId41"/>
    <p:sldId id="404" r:id="rId42"/>
    <p:sldId id="405" r:id="rId43"/>
    <p:sldId id="406" r:id="rId44"/>
    <p:sldId id="399" r:id="rId45"/>
    <p:sldId id="301" r:id="rId46"/>
    <p:sldId id="302" r:id="rId47"/>
    <p:sldId id="304" r:id="rId48"/>
    <p:sldId id="305" r:id="rId49"/>
    <p:sldId id="306" r:id="rId50"/>
    <p:sldId id="308" r:id="rId51"/>
    <p:sldId id="309" r:id="rId52"/>
    <p:sldId id="311" r:id="rId53"/>
    <p:sldId id="395" r:id="rId54"/>
    <p:sldId id="407" r:id="rId55"/>
    <p:sldId id="314" r:id="rId56"/>
    <p:sldId id="315" r:id="rId57"/>
    <p:sldId id="317" r:id="rId58"/>
    <p:sldId id="319" r:id="rId59"/>
    <p:sldId id="318" r:id="rId60"/>
    <p:sldId id="322" r:id="rId61"/>
    <p:sldId id="323" r:id="rId62"/>
    <p:sldId id="321" r:id="rId63"/>
    <p:sldId id="328" r:id="rId64"/>
    <p:sldId id="396" r:id="rId65"/>
    <p:sldId id="408" r:id="rId66"/>
    <p:sldId id="331" r:id="rId67"/>
    <p:sldId id="337" r:id="rId68"/>
    <p:sldId id="336" r:id="rId69"/>
    <p:sldId id="335" r:id="rId70"/>
    <p:sldId id="342" r:id="rId71"/>
    <p:sldId id="344" r:id="rId72"/>
    <p:sldId id="345" r:id="rId73"/>
    <p:sldId id="346" r:id="rId74"/>
    <p:sldId id="347" r:id="rId75"/>
    <p:sldId id="397" r:id="rId76"/>
    <p:sldId id="349" r:id="rId77"/>
    <p:sldId id="350" r:id="rId78"/>
    <p:sldId id="351" r:id="rId79"/>
    <p:sldId id="352" r:id="rId80"/>
    <p:sldId id="398" r:id="rId81"/>
    <p:sldId id="354" r:id="rId82"/>
    <p:sldId id="355" r:id="rId83"/>
    <p:sldId id="356" r:id="rId84"/>
    <p:sldId id="357" r:id="rId85"/>
    <p:sldId id="358" r:id="rId86"/>
    <p:sldId id="359" r:id="rId87"/>
    <p:sldId id="360" r:id="rId88"/>
    <p:sldId id="361" r:id="rId89"/>
    <p:sldId id="363" r:id="rId90"/>
    <p:sldId id="409" r:id="rId91"/>
    <p:sldId id="366" r:id="rId92"/>
    <p:sldId id="369" r:id="rId93"/>
  </p:sldIdLst>
  <p:sldSz cx="9144000" cy="6858000" type="screen4x3"/>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3" autoAdjust="0"/>
  </p:normalViewPr>
  <p:slideViewPr>
    <p:cSldViewPr>
      <p:cViewPr>
        <p:scale>
          <a:sx n="100" d="100"/>
          <a:sy n="100" d="100"/>
        </p:scale>
        <p:origin x="528" y="-9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u="sng"/>
            </a:pPr>
            <a:r>
              <a:rPr lang="en-US" u="sng"/>
              <a:t>Werknemers per sector in België (2013)</a:t>
            </a:r>
          </a:p>
        </c:rich>
      </c:tx>
      <c:overlay val="0"/>
    </c:title>
    <c:autoTitleDeleted val="0"/>
    <c:plotArea>
      <c:layout/>
      <c:barChart>
        <c:barDir val="bar"/>
        <c:grouping val="clustered"/>
        <c:varyColors val="0"/>
        <c:ser>
          <c:idx val="0"/>
          <c:order val="0"/>
          <c:tx>
            <c:strRef>
              <c:f>Blad1!$B$1</c:f>
              <c:strCache>
                <c:ptCount val="1"/>
                <c:pt idx="0">
                  <c:v>Reeks 1</c:v>
                </c:pt>
              </c:strCache>
            </c:strRef>
          </c:tx>
          <c:invertIfNegative val="0"/>
          <c:dPt>
            <c:idx val="3"/>
            <c:invertIfNegative val="0"/>
            <c:bubble3D val="0"/>
            <c:spPr>
              <a:solidFill>
                <a:srgbClr val="00B050"/>
              </a:solidFill>
            </c:spPr>
          </c:dPt>
          <c:dPt>
            <c:idx val="7"/>
            <c:invertIfNegative val="0"/>
            <c:bubble3D val="0"/>
            <c:spPr>
              <a:solidFill>
                <a:srgbClr val="00B050"/>
              </a:solidFill>
            </c:spPr>
          </c:dPt>
          <c:dPt>
            <c:idx val="10"/>
            <c:invertIfNegative val="0"/>
            <c:bubble3D val="0"/>
            <c:spPr>
              <a:solidFill>
                <a:srgbClr val="00B050"/>
              </a:solidFill>
            </c:spPr>
          </c:dPt>
          <c:dPt>
            <c:idx val="11"/>
            <c:invertIfNegative val="0"/>
            <c:bubble3D val="0"/>
            <c:spPr>
              <a:solidFill>
                <a:srgbClr val="00B050"/>
              </a:solidFill>
              <a:ln>
                <a:solidFill>
                  <a:schemeClr val="accent1"/>
                </a:solidFill>
              </a:ln>
            </c:spPr>
          </c:dPt>
          <c:dPt>
            <c:idx val="13"/>
            <c:invertIfNegative val="0"/>
            <c:bubble3D val="0"/>
            <c:spPr>
              <a:solidFill>
                <a:srgbClr val="00B050"/>
              </a:solidFill>
            </c:spPr>
          </c:dPt>
          <c:dPt>
            <c:idx val="15"/>
            <c:invertIfNegative val="0"/>
            <c:bubble3D val="0"/>
            <c:spPr>
              <a:solidFill>
                <a:srgbClr val="00B050"/>
              </a:solidFill>
            </c:spPr>
          </c:dPt>
          <c:dPt>
            <c:idx val="16"/>
            <c:invertIfNegative val="0"/>
            <c:bubble3D val="0"/>
            <c:spPr>
              <a:solidFill>
                <a:srgbClr val="00B050"/>
              </a:solidFill>
            </c:spPr>
          </c:dPt>
          <c:dPt>
            <c:idx val="17"/>
            <c:invertIfNegative val="0"/>
            <c:bubble3D val="0"/>
            <c:spPr>
              <a:solidFill>
                <a:srgbClr val="00B050"/>
              </a:solidFill>
            </c:spPr>
          </c:dPt>
          <c:cat>
            <c:strRef>
              <c:f>Blad1!$A$2:$A$20</c:f>
              <c:strCache>
                <c:ptCount val="19"/>
                <c:pt idx="0">
                  <c:v>Overheid</c:v>
                </c:pt>
                <c:pt idx="1">
                  <c:v>Social profit</c:v>
                </c:pt>
                <c:pt idx="2">
                  <c:v>Diensten aan ondernemingen en personen</c:v>
                </c:pt>
                <c:pt idx="3">
                  <c:v>Metaalindustrie</c:v>
                </c:pt>
                <c:pt idx="4">
                  <c:v>Distributie</c:v>
                </c:pt>
                <c:pt idx="5">
                  <c:v>Vervoer, transport en logistiek</c:v>
                </c:pt>
                <c:pt idx="6">
                  <c:v>Bouw</c:v>
                </c:pt>
                <c:pt idx="7">
                  <c:v>Chemie en petroleum</c:v>
                </c:pt>
                <c:pt idx="8">
                  <c:v>Horeca, sport en ontspanning</c:v>
                </c:pt>
                <c:pt idx="9">
                  <c:v>Financiële sector</c:v>
                </c:pt>
                <c:pt idx="10">
                  <c:v>Voedingsindustrie</c:v>
                </c:pt>
                <c:pt idx="11">
                  <c:v>Kleding- en textielindustrie</c:v>
                </c:pt>
                <c:pt idx="12">
                  <c:v>Land- en tuinbouw, bosbouw en zeevisserij</c:v>
                </c:pt>
                <c:pt idx="13">
                  <c:v>Houtnijverheid</c:v>
                </c:pt>
                <c:pt idx="14">
                  <c:v>Gas en elektriciteit</c:v>
                </c:pt>
                <c:pt idx="15">
                  <c:v>Steen- en glasindustrie</c:v>
                </c:pt>
                <c:pt idx="16">
                  <c:v>Media, drukkerij- en uitgeverijsector</c:v>
                </c:pt>
                <c:pt idx="17">
                  <c:v>Papier- en kartonsector</c:v>
                </c:pt>
                <c:pt idx="18">
                  <c:v>Overige</c:v>
                </c:pt>
              </c:strCache>
            </c:strRef>
          </c:cat>
          <c:val>
            <c:numRef>
              <c:f>Blad1!$B$2:$B$20</c:f>
              <c:numCache>
                <c:formatCode>General</c:formatCode>
                <c:ptCount val="19"/>
                <c:pt idx="0">
                  <c:v>652033</c:v>
                </c:pt>
                <c:pt idx="1">
                  <c:v>489414</c:v>
                </c:pt>
                <c:pt idx="2">
                  <c:v>318186</c:v>
                </c:pt>
                <c:pt idx="3">
                  <c:v>291688</c:v>
                </c:pt>
                <c:pt idx="4">
                  <c:v>251247</c:v>
                </c:pt>
                <c:pt idx="5">
                  <c:v>159335</c:v>
                </c:pt>
                <c:pt idx="6">
                  <c:v>156197</c:v>
                </c:pt>
                <c:pt idx="7">
                  <c:v>122435</c:v>
                </c:pt>
                <c:pt idx="8">
                  <c:v>116140</c:v>
                </c:pt>
                <c:pt idx="9">
                  <c:v>109566</c:v>
                </c:pt>
                <c:pt idx="10">
                  <c:v>85634</c:v>
                </c:pt>
                <c:pt idx="11">
                  <c:v>40982</c:v>
                </c:pt>
                <c:pt idx="12">
                  <c:v>28910</c:v>
                </c:pt>
                <c:pt idx="13">
                  <c:v>19246</c:v>
                </c:pt>
                <c:pt idx="14">
                  <c:v>18619</c:v>
                </c:pt>
                <c:pt idx="15">
                  <c:v>18143</c:v>
                </c:pt>
                <c:pt idx="16">
                  <c:v>14864</c:v>
                </c:pt>
                <c:pt idx="17">
                  <c:v>12665</c:v>
                </c:pt>
                <c:pt idx="18">
                  <c:v>470310</c:v>
                </c:pt>
              </c:numCache>
            </c:numRef>
          </c:val>
        </c:ser>
        <c:dLbls>
          <c:showLegendKey val="0"/>
          <c:showVal val="0"/>
          <c:showCatName val="0"/>
          <c:showSerName val="0"/>
          <c:showPercent val="0"/>
          <c:showBubbleSize val="0"/>
        </c:dLbls>
        <c:gapWidth val="150"/>
        <c:axId val="260152800"/>
        <c:axId val="260153360"/>
      </c:barChart>
      <c:catAx>
        <c:axId val="260152800"/>
        <c:scaling>
          <c:orientation val="minMax"/>
        </c:scaling>
        <c:delete val="0"/>
        <c:axPos val="l"/>
        <c:numFmt formatCode="General" sourceLinked="0"/>
        <c:majorTickMark val="out"/>
        <c:minorTickMark val="none"/>
        <c:tickLblPos val="nextTo"/>
        <c:crossAx val="260153360"/>
        <c:crosses val="autoZero"/>
        <c:auto val="1"/>
        <c:lblAlgn val="ctr"/>
        <c:lblOffset val="100"/>
        <c:noMultiLvlLbl val="0"/>
      </c:catAx>
      <c:valAx>
        <c:axId val="260153360"/>
        <c:scaling>
          <c:orientation val="minMax"/>
        </c:scaling>
        <c:delete val="0"/>
        <c:axPos val="b"/>
        <c:majorGridlines/>
        <c:numFmt formatCode="General" sourceLinked="1"/>
        <c:majorTickMark val="out"/>
        <c:minorTickMark val="none"/>
        <c:tickLblPos val="nextTo"/>
        <c:crossAx val="260152800"/>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drawings/drawing1.xml><?xml version="1.0" encoding="utf-8"?>
<c:userShapes xmlns:c="http://schemas.openxmlformats.org/drawingml/2006/chart">
  <cdr:relSizeAnchor xmlns:cdr="http://schemas.openxmlformats.org/drawingml/2006/chartDrawing">
    <cdr:from>
      <cdr:x>0.7541</cdr:x>
      <cdr:y>0.21739</cdr:y>
    </cdr:from>
    <cdr:to>
      <cdr:x>0.95082</cdr:x>
      <cdr:y>0.35542</cdr:y>
    </cdr:to>
    <cdr:sp macro="" textlink="">
      <cdr:nvSpPr>
        <cdr:cNvPr id="2" name="Tekstvak 1"/>
        <cdr:cNvSpPr txBox="1"/>
      </cdr:nvSpPr>
      <cdr:spPr>
        <a:xfrm xmlns:a="http://schemas.openxmlformats.org/drawingml/2006/main">
          <a:off x="6624736" y="1440160"/>
          <a:ext cx="172819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100" dirty="0" smtClean="0"/>
            <a:t>      Industrie</a:t>
          </a:r>
        </a:p>
        <a:p xmlns:a="http://schemas.openxmlformats.org/drawingml/2006/main">
          <a:r>
            <a:rPr lang="nl-BE" dirty="0" smtClean="0"/>
            <a:t>      </a:t>
          </a:r>
        </a:p>
        <a:p xmlns:a="http://schemas.openxmlformats.org/drawingml/2006/main">
          <a:r>
            <a:rPr lang="nl-BE" dirty="0"/>
            <a:t> </a:t>
          </a:r>
          <a:r>
            <a:rPr lang="nl-BE" dirty="0" smtClean="0"/>
            <a:t>      Andere</a:t>
          </a:r>
          <a:endParaRPr lang="nl-BE" sz="1100" dirty="0"/>
        </a:p>
      </cdr:txBody>
    </cdr:sp>
  </cdr:relSizeAnchor>
  <cdr:relSizeAnchor xmlns:cdr="http://schemas.openxmlformats.org/drawingml/2006/chartDrawing">
    <cdr:from>
      <cdr:x>0.7623</cdr:x>
      <cdr:y>0.22826</cdr:y>
    </cdr:from>
    <cdr:to>
      <cdr:x>0.77869</cdr:x>
      <cdr:y>0.25</cdr:y>
    </cdr:to>
    <cdr:sp macro="" textlink="">
      <cdr:nvSpPr>
        <cdr:cNvPr id="3" name="Rechthoek 2"/>
        <cdr:cNvSpPr/>
      </cdr:nvSpPr>
      <cdr:spPr>
        <a:xfrm xmlns:a="http://schemas.openxmlformats.org/drawingml/2006/main">
          <a:off x="6696744" y="1512168"/>
          <a:ext cx="144016" cy="144016"/>
        </a:xfrm>
        <a:prstGeom xmlns:a="http://schemas.openxmlformats.org/drawingml/2006/main" prst="rect">
          <a:avLst/>
        </a:prstGeom>
      </cdr:spPr>
      <cdr:style>
        <a:lnRef xmlns:a="http://schemas.openxmlformats.org/drawingml/2006/main" idx="2">
          <a:schemeClr val="accent4">
            <a:shade val="50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BE"/>
        </a:p>
      </cdr:txBody>
    </cdr:sp>
  </cdr:relSizeAnchor>
  <cdr:relSizeAnchor xmlns:cdr="http://schemas.openxmlformats.org/drawingml/2006/chartDrawing">
    <cdr:from>
      <cdr:x>0.7623</cdr:x>
      <cdr:y>0.27174</cdr:y>
    </cdr:from>
    <cdr:to>
      <cdr:x>0.77869</cdr:x>
      <cdr:y>0.29348</cdr:y>
    </cdr:to>
    <cdr:sp macro="" textlink="">
      <cdr:nvSpPr>
        <cdr:cNvPr id="4" name="Rechthoek 3"/>
        <cdr:cNvSpPr/>
      </cdr:nvSpPr>
      <cdr:spPr>
        <a:xfrm xmlns:a="http://schemas.openxmlformats.org/drawingml/2006/main">
          <a:off x="6696744" y="1800200"/>
          <a:ext cx="144016" cy="144016"/>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B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AC26F2A-3E79-48C5-982D-7706EAC7B0ED}" type="datetimeFigureOut">
              <a:rPr lang="nl-BE" smtClean="0"/>
              <a:t>2/12/2016</a:t>
            </a:fld>
            <a:endParaRPr lang="nl-BE"/>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89B4077-951A-4AC4-81FE-DBF944C1A146}" type="slidenum">
              <a:rPr lang="nl-BE" smtClean="0"/>
              <a:t>‹#›</a:t>
            </a:fld>
            <a:endParaRPr lang="nl-BE"/>
          </a:p>
        </p:txBody>
      </p:sp>
    </p:spTree>
    <p:extLst>
      <p:ext uri="{BB962C8B-B14F-4D97-AF65-F5344CB8AC3E}">
        <p14:creationId xmlns:p14="http://schemas.microsoft.com/office/powerpoint/2010/main" val="212265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90147C8-732F-4236-B81B-BD64D747C427}" type="datetimeFigureOut">
              <a:rPr lang="nl-BE" smtClean="0"/>
              <a:t>2/12/2016</a:t>
            </a:fld>
            <a:endParaRPr lang="nl-BE"/>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5DFF28F-AE7B-45BF-B5EC-F26D229ED373}" type="slidenum">
              <a:rPr lang="nl-BE" smtClean="0"/>
              <a:t>‹#›</a:t>
            </a:fld>
            <a:endParaRPr lang="nl-BE"/>
          </a:p>
        </p:txBody>
      </p:sp>
    </p:spTree>
    <p:extLst>
      <p:ext uri="{BB962C8B-B14F-4D97-AF65-F5344CB8AC3E}">
        <p14:creationId xmlns:p14="http://schemas.microsoft.com/office/powerpoint/2010/main" val="180672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7757957-CAD2-47CD-8DFF-9F16DA7B9C63}" type="slidenum">
              <a:rPr lang="nl-BE" smtClean="0"/>
              <a:t>21</a:t>
            </a:fld>
            <a:endParaRPr lang="nl-BE"/>
          </a:p>
        </p:txBody>
      </p:sp>
    </p:spTree>
    <p:extLst>
      <p:ext uri="{BB962C8B-B14F-4D97-AF65-F5344CB8AC3E}">
        <p14:creationId xmlns:p14="http://schemas.microsoft.com/office/powerpoint/2010/main" val="182948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AD6D516-4343-40B8-8A35-463E550D0725}" type="datetimeFigureOut">
              <a:rPr lang="nl-BE" smtClean="0"/>
              <a:t>2/12/2016</a:t>
            </a:fld>
            <a:endParaRPr lang="nl-BE"/>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082725CA-06F3-44C6-A1D0-35585AE69FC2}" type="slidenum">
              <a:rPr lang="nl-BE" smtClean="0"/>
              <a:t>‹#›</a:t>
            </a:fld>
            <a:endParaRPr lang="nl-BE"/>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nl-BE"/>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nl-NL" smtClean="0"/>
              <a:t>Klik om de stijl te bewerken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3AD6D516-4343-40B8-8A35-463E550D0725}" type="datetimeFigureOut">
              <a:rPr lang="nl-BE" smtClean="0"/>
              <a:t>2/12/2016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82725CA-06F3-44C6-A1D0-35585AE69FC2}" type="slidenum">
              <a:rPr lang="nl-BE" smtClean="0"/>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3AD6D516-4343-40B8-8A35-463E550D0725}" type="datetimeFigureOut">
              <a:rPr lang="nl-BE" smtClean="0"/>
              <a:t>2/12/2016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82725CA-06F3-44C6-A1D0-35585AE69FC2}" type="slidenum">
              <a:rPr lang="nl-BE" smtClean="0"/>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3AD6D516-4343-40B8-8A35-463E550D0725}" type="datetimeFigureOut">
              <a:rPr lang="nl-BE" smtClean="0"/>
              <a:t>2/12/2016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82725CA-06F3-44C6-A1D0-35585AE69FC2}" type="slidenum">
              <a:rPr lang="nl-BE" smtClean="0"/>
              <a:t>‹#›</a:t>
            </a:fld>
            <a:endParaRPr lang="nl-BE"/>
          </a:p>
        </p:txBody>
      </p:sp>
      <p:sp>
        <p:nvSpPr>
          <p:cNvPr id="7" name="Title 6"/>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9" name="Date Placeholder 8"/>
          <p:cNvSpPr>
            <a:spLocks noGrp="1"/>
          </p:cNvSpPr>
          <p:nvPr>
            <p:ph type="dt" sz="half" idx="10"/>
          </p:nvPr>
        </p:nvSpPr>
        <p:spPr/>
        <p:txBody>
          <a:bodyPr/>
          <a:lstStyle>
            <a:lvl1pPr>
              <a:defRPr>
                <a:solidFill>
                  <a:srgbClr val="FFFFFF"/>
                </a:solidFill>
              </a:defRPr>
            </a:lvl1pPr>
          </a:lstStyle>
          <a:p>
            <a:fld id="{3AD6D516-4343-40B8-8A35-463E550D0725}" type="datetimeFigureOut">
              <a:rPr lang="nl-BE" smtClean="0"/>
              <a:t>2/12/2016</a:t>
            </a:fld>
            <a:endParaRPr lang="nl-BE"/>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82725CA-06F3-44C6-A1D0-35585AE69FC2}" type="slidenum">
              <a:rPr lang="nl-BE" smtClean="0"/>
              <a:t>‹#›</a:t>
            </a:fld>
            <a:endParaRPr lang="nl-BE"/>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nl-BE"/>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nl-NL" smtClean="0"/>
              <a:t>Klik om de stijl te bewerken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3AD6D516-4343-40B8-8A35-463E550D0725}" type="datetimeFigureOut">
              <a:rPr lang="nl-BE" smtClean="0"/>
              <a:t>2/12/2016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82725CA-06F3-44C6-A1D0-35585AE69FC2}" type="slidenum">
              <a:rPr lang="nl-BE" smtClean="0"/>
              <a:t>‹#›</a:t>
            </a:fld>
            <a:endParaRPr lang="nl-BE"/>
          </a:p>
        </p:txBody>
      </p:sp>
      <p:sp>
        <p:nvSpPr>
          <p:cNvPr id="8" name="Title 7"/>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3AD6D516-4343-40B8-8A35-463E550D0725}" type="datetimeFigureOut">
              <a:rPr lang="nl-BE" smtClean="0"/>
              <a:t>2/12/2016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082725CA-06F3-44C6-A1D0-35585AE69FC2}" type="slidenum">
              <a:rPr lang="nl-BE" smtClean="0"/>
              <a:t>‹#›</a:t>
            </a:fld>
            <a:endParaRPr lang="nl-BE"/>
          </a:p>
        </p:txBody>
      </p:sp>
      <p:sp>
        <p:nvSpPr>
          <p:cNvPr id="10" name="Title 9"/>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AD6D516-4343-40B8-8A35-463E550D0725}" type="datetimeFigureOut">
              <a:rPr lang="nl-BE" smtClean="0"/>
              <a:t>2/12/2016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082725CA-06F3-44C6-A1D0-35585AE69FC2}" type="slidenum">
              <a:rPr lang="nl-BE" smtClean="0"/>
              <a:t>‹#›</a:t>
            </a:fld>
            <a:endParaRPr lang="nl-BE"/>
          </a:p>
        </p:txBody>
      </p:sp>
      <p:sp>
        <p:nvSpPr>
          <p:cNvPr id="6" name="Title 5"/>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AD6D516-4343-40B8-8A35-463E550D0725}" type="datetimeFigureOut">
              <a:rPr lang="nl-BE" smtClean="0"/>
              <a:t>2/12/2016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082725CA-06F3-44C6-A1D0-35585AE69FC2}" type="slidenum">
              <a:rPr lang="nl-BE" smtClean="0"/>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3AD6D516-4343-40B8-8A35-463E550D0725}" type="datetimeFigureOut">
              <a:rPr lang="nl-BE" smtClean="0"/>
              <a:t>2/12/2016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082725CA-06F3-44C6-A1D0-35585AE69FC2}" type="slidenum">
              <a:rPr lang="nl-BE" smtClean="0"/>
              <a:t>‹#›</a:t>
            </a:fld>
            <a:endParaRPr lang="nl-BE"/>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nl-NL" smtClean="0"/>
              <a:t>Klik om de stijl te bewerken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3AD6D516-4343-40B8-8A35-463E550D0725}" type="datetimeFigureOut">
              <a:rPr lang="nl-BE" smtClean="0"/>
              <a:t>2/12/2016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82725CA-06F3-44C6-A1D0-35585AE69FC2}" type="slidenum">
              <a:rPr lang="nl-BE" smtClean="0"/>
              <a:t>‹#›</a:t>
            </a:fld>
            <a:endParaRPr lang="nl-BE"/>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nl-NL" smtClean="0"/>
              <a:t>Klik om de stijl te bewerken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nl-NL" smtClean="0"/>
              <a:t>Klik om de stijl te bewerken</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3AD6D516-4343-40B8-8A35-463E550D0725}" type="datetimeFigureOut">
              <a:rPr lang="nl-BE" smtClean="0"/>
              <a:t>2/12/2016</a:t>
            </a:fld>
            <a:endParaRPr lang="nl-BE"/>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nl-BE"/>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82725CA-06F3-44C6-A1D0-35585AE69FC2}" type="slidenum">
              <a:rPr lang="nl-BE" smtClean="0"/>
              <a:t>‹#›</a:t>
            </a:fld>
            <a:endParaRPr lang="nl-BE"/>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4.com"/><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VJbQ7zAlYo0"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1Y94afoOPA8&amp;feature=youtu.be&amp;list=PLVEnmFsipVTyjzlJzjrAb8DsvjU-JVLaU"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youtube.com/watch?v=YsPOZYinKUU"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youtube.com/watch?v=_POvYH3cPrs"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gif"/><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gi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1.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77.gif"/><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84.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80.gif"/><Relationship Id="rId5" Type="http://schemas.openxmlformats.org/officeDocument/2006/relationships/image" Target="../media/image74.jpeg"/><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0.emf"/></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3" Type="http://schemas.openxmlformats.org/officeDocument/2006/relationships/image" Target="../media/image93.jpeg"/><Relationship Id="rId21" Type="http://schemas.openxmlformats.org/officeDocument/2006/relationships/image" Target="../media/image111.jpeg"/><Relationship Id="rId7" Type="http://schemas.openxmlformats.org/officeDocument/2006/relationships/image" Target="../media/image97.jpeg"/><Relationship Id="rId12" Type="http://schemas.openxmlformats.org/officeDocument/2006/relationships/image" Target="../media/image102.jpeg"/><Relationship Id="rId17" Type="http://schemas.openxmlformats.org/officeDocument/2006/relationships/image" Target="../media/image107.jpeg"/><Relationship Id="rId2" Type="http://schemas.openxmlformats.org/officeDocument/2006/relationships/image" Target="../media/image92.jpeg"/><Relationship Id="rId16" Type="http://schemas.openxmlformats.org/officeDocument/2006/relationships/image" Target="../media/image106.jpeg"/><Relationship Id="rId20"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jpe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youtube.com/watch?v=FLBwtd86nus&amp;feature=youtu.b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764704"/>
            <a:ext cx="6324600" cy="3888432"/>
          </a:xfrm>
        </p:spPr>
        <p:txBody>
          <a:bodyPr/>
          <a:lstStyle/>
          <a:p>
            <a:pPr algn="ctr"/>
            <a:r>
              <a:rPr lang="nl-BE" sz="4400" dirty="0" smtClean="0"/>
              <a:t>Stimulerend kiezen</a:t>
            </a:r>
            <a:br>
              <a:rPr lang="nl-BE" sz="4400" dirty="0" smtClean="0"/>
            </a:br>
            <a:r>
              <a:rPr lang="nl-BE" sz="4400" dirty="0" smtClean="0"/>
              <a:t/>
            </a:r>
            <a:br>
              <a:rPr lang="nl-BE" sz="4400" dirty="0" smtClean="0"/>
            </a:br>
            <a:r>
              <a:rPr lang="nl-BE" dirty="0" smtClean="0"/>
              <a:t/>
            </a:r>
            <a:br>
              <a:rPr lang="nl-BE" dirty="0" smtClean="0"/>
            </a:br>
            <a:r>
              <a:rPr lang="nl-BE" sz="3600" cap="none" dirty="0" smtClean="0"/>
              <a:t>Een blik op de wereld </a:t>
            </a:r>
            <a:br>
              <a:rPr lang="nl-BE" sz="3600" cap="none" dirty="0" smtClean="0"/>
            </a:br>
            <a:r>
              <a:rPr lang="nl-BE" sz="3600" cap="none" dirty="0" smtClean="0"/>
              <a:t>van de industrie</a:t>
            </a:r>
            <a:endParaRPr lang="nl-BE" sz="3600" cap="none" dirty="0"/>
          </a:p>
        </p:txBody>
      </p:sp>
    </p:spTree>
    <p:extLst>
      <p:ext uri="{BB962C8B-B14F-4D97-AF65-F5344CB8AC3E}">
        <p14:creationId xmlns:p14="http://schemas.microsoft.com/office/powerpoint/2010/main" val="33805016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lstStyle/>
          <a:p>
            <a:r>
              <a:rPr lang="nl-BE" sz="6000" dirty="0" smtClean="0"/>
              <a:t>4.</a:t>
            </a:r>
            <a:endParaRPr lang="nl-BE" sz="6000" dirty="0"/>
          </a:p>
        </p:txBody>
      </p:sp>
      <p:pic>
        <p:nvPicPr>
          <p:cNvPr id="5" name="Picture 2" descr="http://www.roadies.be/v2/wp-content/uploads/2013/11/introbeeld-840x5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8640"/>
            <a:ext cx="5472608" cy="364189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205"/>
          <a:stretch/>
        </p:blipFill>
        <p:spPr>
          <a:xfrm>
            <a:off x="1308751" y="3830529"/>
            <a:ext cx="4366258" cy="2875765"/>
          </a:xfrm>
          <a:prstGeom prst="rect">
            <a:avLst/>
          </a:prstGeom>
        </p:spPr>
      </p:pic>
    </p:spTree>
    <p:extLst>
      <p:ext uri="{BB962C8B-B14F-4D97-AF65-F5344CB8AC3E}">
        <p14:creationId xmlns:p14="http://schemas.microsoft.com/office/powerpoint/2010/main" val="4209836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257" t="6065" r="14257" b="8557"/>
          <a:stretch/>
        </p:blipFill>
        <p:spPr>
          <a:xfrm>
            <a:off x="179512" y="424482"/>
            <a:ext cx="4131568" cy="3447281"/>
          </a:xfrm>
        </p:spPr>
      </p:pic>
      <p:sp>
        <p:nvSpPr>
          <p:cNvPr id="4" name="Titel 3"/>
          <p:cNvSpPr>
            <a:spLocks noGrp="1"/>
          </p:cNvSpPr>
          <p:nvPr>
            <p:ph type="title"/>
          </p:nvPr>
        </p:nvSpPr>
        <p:spPr/>
        <p:txBody>
          <a:bodyPr anchor="t"/>
          <a:lstStyle/>
          <a:p>
            <a:r>
              <a:rPr lang="nl-BE" sz="6000" dirty="0" smtClean="0"/>
              <a:t>5.</a:t>
            </a:r>
            <a:endParaRPr lang="nl-BE" sz="6000" dirty="0"/>
          </a:p>
        </p:txBody>
      </p:sp>
      <p:pic>
        <p:nvPicPr>
          <p:cNvPr id="6" name="Picture 4" descr="groot"/>
          <p:cNvPicPr>
            <a:picLocks noChangeAspect="1" noChangeArrowheads="1"/>
          </p:cNvPicPr>
          <p:nvPr/>
        </p:nvPicPr>
        <p:blipFill rotWithShape="1">
          <a:blip r:embed="rId3">
            <a:extLst>
              <a:ext uri="{28A0092B-C50C-407E-A947-70E740481C1C}">
                <a14:useLocalDpi xmlns:a14="http://schemas.microsoft.com/office/drawing/2010/main" val="0"/>
              </a:ext>
            </a:extLst>
          </a:blip>
          <a:srcRect r="33797"/>
          <a:stretch/>
        </p:blipFill>
        <p:spPr bwMode="auto">
          <a:xfrm>
            <a:off x="3808967" y="424483"/>
            <a:ext cx="3049827" cy="3071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onderwijskiezer.be/foto_beroepen/ber_drukvoorberei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 t="4115" r="3182" b="4579"/>
          <a:stretch/>
        </p:blipFill>
        <p:spPr bwMode="auto">
          <a:xfrm>
            <a:off x="2267744" y="3495675"/>
            <a:ext cx="4591050" cy="307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94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4" name="Titel 3"/>
          <p:cNvSpPr>
            <a:spLocks noGrp="1"/>
          </p:cNvSpPr>
          <p:nvPr>
            <p:ph type="title"/>
          </p:nvPr>
        </p:nvSpPr>
        <p:spPr/>
        <p:txBody>
          <a:bodyPr anchor="t"/>
          <a:lstStyle/>
          <a:p>
            <a:r>
              <a:rPr lang="nl-BE" sz="6000" dirty="0" smtClean="0"/>
              <a:t>6.</a:t>
            </a:r>
            <a:endParaRPr lang="nl-BE" sz="6000" dirty="0"/>
          </a:p>
        </p:txBody>
      </p:sp>
      <p:pic>
        <p:nvPicPr>
          <p:cNvPr id="5" name="Picture 6" descr="http://www.vma.be/resized/indu_am_vloerlijn_S60_1.jpg?width=800&amp;height=600&amp;image=/images/referenties/indu_am_vloerlijn_S6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9355"/>
            <a:ext cx="5304293" cy="3541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abvvmetaal.be/images/abvv/sectoren/Machinebouw_NB.jpg"/>
          <p:cNvPicPr>
            <a:picLocks noChangeAspect="1" noChangeArrowheads="1"/>
          </p:cNvPicPr>
          <p:nvPr/>
        </p:nvPicPr>
        <p:blipFill rotWithShape="1">
          <a:blip r:embed="rId3">
            <a:extLst>
              <a:ext uri="{28A0092B-C50C-407E-A947-70E740481C1C}">
                <a14:useLocalDpi xmlns:a14="http://schemas.microsoft.com/office/drawing/2010/main" val="0"/>
              </a:ext>
            </a:extLst>
          </a:blip>
          <a:srcRect r="13263" b="5679"/>
          <a:stretch/>
        </p:blipFill>
        <p:spPr bwMode="auto">
          <a:xfrm>
            <a:off x="246227" y="4077072"/>
            <a:ext cx="3065009" cy="22220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abvvmetaal.be/images/abvv/sectoren/Koetswerk_N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284" y="4077071"/>
            <a:ext cx="3349763" cy="222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99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2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4" name="Titel 3"/>
          <p:cNvSpPr>
            <a:spLocks noGrp="1"/>
          </p:cNvSpPr>
          <p:nvPr>
            <p:ph type="title"/>
          </p:nvPr>
        </p:nvSpPr>
        <p:spPr/>
        <p:txBody>
          <a:bodyPr anchor="t"/>
          <a:lstStyle/>
          <a:p>
            <a:r>
              <a:rPr lang="nl-BE" sz="6000" dirty="0" smtClean="0"/>
              <a:t>1.</a:t>
            </a:r>
            <a:endParaRPr lang="nl-BE" sz="6000" dirty="0"/>
          </a:p>
        </p:txBody>
      </p:sp>
      <p:pic>
        <p:nvPicPr>
          <p:cNvPr id="1026" name="Picture 2" descr="http://img.goldenpages.be/mysite/media/38/06/6/ea903373-1416-4314-9a7c-a56526292018.jpg"/>
          <p:cNvPicPr>
            <a:picLocks noChangeAspect="1" noChangeArrowheads="1"/>
          </p:cNvPicPr>
          <p:nvPr/>
        </p:nvPicPr>
        <p:blipFill rotWithShape="1">
          <a:blip r:embed="rId2">
            <a:extLst>
              <a:ext uri="{28A0092B-C50C-407E-A947-70E740481C1C}">
                <a14:useLocalDpi xmlns:a14="http://schemas.microsoft.com/office/drawing/2010/main" val="0"/>
              </a:ext>
            </a:extLst>
          </a:blip>
          <a:srcRect r="13136"/>
          <a:stretch/>
        </p:blipFill>
        <p:spPr bwMode="auto">
          <a:xfrm>
            <a:off x="3055329" y="4230261"/>
            <a:ext cx="3826146" cy="2237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goudengids.be/mysite/media/38/06/6/9a7fc143-a88c-4ba4-b92b-63728350f623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0648"/>
            <a:ext cx="4898074" cy="3677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fedustria.be/sites/fedustria/files/page/nekto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82" y="4221088"/>
            <a:ext cx="2795039" cy="223224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1817326" y="3229889"/>
            <a:ext cx="4196364" cy="707886"/>
          </a:xfrm>
          <a:prstGeom prst="rect">
            <a:avLst/>
          </a:prstGeom>
          <a:noFill/>
        </p:spPr>
        <p:txBody>
          <a:bodyPr wrap="square" rtlCol="0">
            <a:spAutoFit/>
          </a:bodyPr>
          <a:lstStyle/>
          <a:p>
            <a:r>
              <a:rPr lang="nl-BE"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Houtnijverheid</a:t>
            </a:r>
            <a:endParaRPr lang="nl-BE" sz="4000" dirty="0"/>
          </a:p>
        </p:txBody>
      </p:sp>
    </p:spTree>
    <p:extLst>
      <p:ext uri="{BB962C8B-B14F-4D97-AF65-F5344CB8AC3E}">
        <p14:creationId xmlns:p14="http://schemas.microsoft.com/office/powerpoint/2010/main" val="3305433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160" r="16160"/>
          <a:stretch>
            <a:fillRect/>
          </a:stretch>
        </p:blipFill>
        <p:spPr>
          <a:xfrm>
            <a:off x="3584854" y="558078"/>
            <a:ext cx="3262371" cy="3188227"/>
          </a:xfrm>
        </p:spPr>
      </p:pic>
      <p:sp>
        <p:nvSpPr>
          <p:cNvPr id="4" name="Titel 3"/>
          <p:cNvSpPr>
            <a:spLocks noGrp="1"/>
          </p:cNvSpPr>
          <p:nvPr>
            <p:ph type="title"/>
          </p:nvPr>
        </p:nvSpPr>
        <p:spPr/>
        <p:txBody>
          <a:bodyPr anchor="t"/>
          <a:lstStyle/>
          <a:p>
            <a:r>
              <a:rPr lang="nl-BE" sz="6000" dirty="0" smtClean="0"/>
              <a:t>2.</a:t>
            </a:r>
            <a:endParaRPr lang="nl-BE" sz="6000" dirty="0"/>
          </a:p>
        </p:txBody>
      </p:sp>
      <p:pic>
        <p:nvPicPr>
          <p:cNvPr id="2050" name="Picture 2" descr="Afbeelding Textieltechnolog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5" y="4095320"/>
            <a:ext cx="6667500" cy="26384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579" t="21970" r="14774" b="9524"/>
          <a:stretch/>
        </p:blipFill>
        <p:spPr bwMode="auto">
          <a:xfrm>
            <a:off x="179725" y="209065"/>
            <a:ext cx="3495890" cy="388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395535" y="5889466"/>
            <a:ext cx="6451689" cy="707886"/>
          </a:xfrm>
          <a:prstGeom prst="rect">
            <a:avLst/>
          </a:prstGeom>
          <a:noFill/>
        </p:spPr>
        <p:txBody>
          <a:bodyPr wrap="square" rtlCol="0">
            <a:spAutoFit/>
          </a:bodyPr>
          <a:lstStyle/>
          <a:p>
            <a:r>
              <a:rPr lang="nl-BE"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Kleding- en textielindustrie</a:t>
            </a:r>
            <a:endParaRPr lang="nl-BE"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88025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5952" t="3348" r="18304" b="5120"/>
          <a:stretch/>
        </p:blipFill>
        <p:spPr>
          <a:xfrm>
            <a:off x="273571" y="260648"/>
            <a:ext cx="3362325" cy="3695700"/>
          </a:xfrm>
        </p:spPr>
      </p:pic>
      <p:sp>
        <p:nvSpPr>
          <p:cNvPr id="4" name="Titel 3"/>
          <p:cNvSpPr>
            <a:spLocks noGrp="1"/>
          </p:cNvSpPr>
          <p:nvPr>
            <p:ph type="title"/>
          </p:nvPr>
        </p:nvSpPr>
        <p:spPr/>
        <p:txBody>
          <a:bodyPr anchor="t"/>
          <a:lstStyle/>
          <a:p>
            <a:r>
              <a:rPr lang="nl-BE" sz="6000" dirty="0" smtClean="0"/>
              <a:t>3.</a:t>
            </a:r>
            <a:endParaRPr lang="nl-BE" sz="6000" dirty="0"/>
          </a:p>
        </p:txBody>
      </p:sp>
      <p:pic>
        <p:nvPicPr>
          <p:cNvPr id="7" name="Picture 7" descr="DSC_0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717032"/>
            <a:ext cx="4506652" cy="295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Het Beroepenhuis\Desktop\JOLIEN\Quiz industrie\Afbeeldingen voeding\DSC_019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36" r="14536"/>
          <a:stretch/>
        </p:blipFill>
        <p:spPr bwMode="auto">
          <a:xfrm>
            <a:off x="3635896" y="704084"/>
            <a:ext cx="3276600" cy="301294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1763688" y="3651498"/>
            <a:ext cx="5040560" cy="707886"/>
          </a:xfrm>
          <a:prstGeom prst="rect">
            <a:avLst/>
          </a:prstGeom>
          <a:noFill/>
        </p:spPr>
        <p:txBody>
          <a:bodyPr wrap="square" rtlCol="0">
            <a:spAutoFit/>
          </a:bodyPr>
          <a:lstStyle/>
          <a:p>
            <a:r>
              <a:rPr lang="nl-BE"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a:t>
            </a:r>
            <a:r>
              <a:rPr lang="nl-BE"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oedingsindustrie</a:t>
            </a:r>
            <a:endParaRPr lang="nl-BE"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799833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lstStyle/>
          <a:p>
            <a:r>
              <a:rPr lang="nl-BE" sz="6000" dirty="0" smtClean="0"/>
              <a:t>4.</a:t>
            </a:r>
            <a:endParaRPr lang="nl-BE" sz="6000" dirty="0"/>
          </a:p>
        </p:txBody>
      </p:sp>
      <p:pic>
        <p:nvPicPr>
          <p:cNvPr id="5" name="Picture 2" descr="http://www.roadies.be/v2/wp-content/uploads/2013/11/introbeeld-840x5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8640"/>
            <a:ext cx="5472608" cy="364189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205"/>
          <a:stretch/>
        </p:blipFill>
        <p:spPr>
          <a:xfrm>
            <a:off x="1308751" y="3830529"/>
            <a:ext cx="4366258" cy="2875765"/>
          </a:xfrm>
          <a:prstGeom prst="rect">
            <a:avLst/>
          </a:prstGeom>
        </p:spPr>
      </p:pic>
      <p:sp>
        <p:nvSpPr>
          <p:cNvPr id="6" name="Tekstvak 5"/>
          <p:cNvSpPr txBox="1"/>
          <p:nvPr/>
        </p:nvSpPr>
        <p:spPr>
          <a:xfrm>
            <a:off x="827584" y="3081154"/>
            <a:ext cx="5472608" cy="707886"/>
          </a:xfrm>
          <a:prstGeom prst="rect">
            <a:avLst/>
          </a:prstGeom>
          <a:noFill/>
        </p:spPr>
        <p:txBody>
          <a:bodyPr wrap="square" rtlCol="0">
            <a:spAutoFit/>
          </a:bodyPr>
          <a:lstStyle/>
          <a:p>
            <a:pPr algn="ctr"/>
            <a:r>
              <a:rPr lang="nl-BE"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Chemie en petroleum</a:t>
            </a:r>
            <a:endParaRPr lang="nl-BE"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885601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257" t="6065" r="14257" b="8557"/>
          <a:stretch/>
        </p:blipFill>
        <p:spPr>
          <a:xfrm>
            <a:off x="179512" y="424482"/>
            <a:ext cx="4131568" cy="3447281"/>
          </a:xfrm>
        </p:spPr>
      </p:pic>
      <p:sp>
        <p:nvSpPr>
          <p:cNvPr id="4" name="Titel 3"/>
          <p:cNvSpPr>
            <a:spLocks noGrp="1"/>
          </p:cNvSpPr>
          <p:nvPr>
            <p:ph type="title"/>
          </p:nvPr>
        </p:nvSpPr>
        <p:spPr/>
        <p:txBody>
          <a:bodyPr anchor="t"/>
          <a:lstStyle/>
          <a:p>
            <a:r>
              <a:rPr lang="nl-BE" sz="6000" dirty="0" smtClean="0"/>
              <a:t>5.</a:t>
            </a:r>
            <a:endParaRPr lang="nl-BE" sz="6000" dirty="0"/>
          </a:p>
        </p:txBody>
      </p:sp>
      <p:pic>
        <p:nvPicPr>
          <p:cNvPr id="6" name="Picture 4" descr="groot"/>
          <p:cNvPicPr>
            <a:picLocks noChangeAspect="1" noChangeArrowheads="1"/>
          </p:cNvPicPr>
          <p:nvPr/>
        </p:nvPicPr>
        <p:blipFill rotWithShape="1">
          <a:blip r:embed="rId3">
            <a:extLst>
              <a:ext uri="{28A0092B-C50C-407E-A947-70E740481C1C}">
                <a14:useLocalDpi xmlns:a14="http://schemas.microsoft.com/office/drawing/2010/main" val="0"/>
              </a:ext>
            </a:extLst>
          </a:blip>
          <a:srcRect r="33797"/>
          <a:stretch/>
        </p:blipFill>
        <p:spPr bwMode="auto">
          <a:xfrm>
            <a:off x="3808967" y="424483"/>
            <a:ext cx="3049827" cy="3071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onderwijskiezer.be/foto_beroepen/ber_drukvoorbereid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 t="4115" r="3182" b="4579"/>
          <a:stretch/>
        </p:blipFill>
        <p:spPr bwMode="auto">
          <a:xfrm>
            <a:off x="2267744" y="3495675"/>
            <a:ext cx="4591050" cy="307657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1691680" y="2780928"/>
            <a:ext cx="5040560" cy="1323439"/>
          </a:xfrm>
          <a:prstGeom prst="rect">
            <a:avLst/>
          </a:prstGeom>
          <a:noFill/>
        </p:spPr>
        <p:txBody>
          <a:bodyPr wrap="square" rtlCol="0">
            <a:spAutoFit/>
          </a:bodyPr>
          <a:lstStyle/>
          <a:p>
            <a:pPr algn="ctr"/>
            <a:r>
              <a:rPr lang="nl-BE"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Media, drukkerij- en uitgeverijsector</a:t>
            </a:r>
            <a:endParaRPr lang="nl-BE"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986207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4" name="Titel 3"/>
          <p:cNvSpPr>
            <a:spLocks noGrp="1"/>
          </p:cNvSpPr>
          <p:nvPr>
            <p:ph type="title"/>
          </p:nvPr>
        </p:nvSpPr>
        <p:spPr/>
        <p:txBody>
          <a:bodyPr anchor="t"/>
          <a:lstStyle/>
          <a:p>
            <a:r>
              <a:rPr lang="nl-BE" sz="6000" dirty="0" smtClean="0"/>
              <a:t>6.</a:t>
            </a:r>
            <a:endParaRPr lang="nl-BE" sz="6000" dirty="0"/>
          </a:p>
        </p:txBody>
      </p:sp>
      <p:pic>
        <p:nvPicPr>
          <p:cNvPr id="5" name="Picture 6" descr="http://www.vma.be/resized/indu_am_vloerlijn_S60_1.jpg?width=800&amp;height=600&amp;image=/images/referenties/indu_am_vloerlijn_S6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9355"/>
            <a:ext cx="5304293" cy="3541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abvvmetaal.be/images/abvv/sectoren/Machinebouw_NB.jpg"/>
          <p:cNvPicPr>
            <a:picLocks noChangeAspect="1" noChangeArrowheads="1"/>
          </p:cNvPicPr>
          <p:nvPr/>
        </p:nvPicPr>
        <p:blipFill rotWithShape="1">
          <a:blip r:embed="rId3">
            <a:extLst>
              <a:ext uri="{28A0092B-C50C-407E-A947-70E740481C1C}">
                <a14:useLocalDpi xmlns:a14="http://schemas.microsoft.com/office/drawing/2010/main" val="0"/>
              </a:ext>
            </a:extLst>
          </a:blip>
          <a:srcRect r="13263" b="5679"/>
          <a:stretch/>
        </p:blipFill>
        <p:spPr bwMode="auto">
          <a:xfrm>
            <a:off x="246227" y="4077072"/>
            <a:ext cx="3065009" cy="22220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abvvmetaal.be/images/abvv/sectoren/Koetswerk_N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284" y="4077071"/>
            <a:ext cx="3349763" cy="222201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755576" y="3225170"/>
            <a:ext cx="5688632" cy="707886"/>
          </a:xfrm>
          <a:prstGeom prst="rect">
            <a:avLst/>
          </a:prstGeom>
          <a:noFill/>
        </p:spPr>
        <p:txBody>
          <a:bodyPr wrap="square" rtlCol="0">
            <a:spAutoFit/>
          </a:bodyPr>
          <a:lstStyle/>
          <a:p>
            <a:pPr algn="ctr"/>
            <a:r>
              <a:rPr lang="nl-BE"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Metaalindustrie</a:t>
            </a:r>
            <a:endParaRPr lang="nl-BE"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908888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478092" y="861273"/>
            <a:ext cx="4104456" cy="923330"/>
          </a:xfrm>
          <a:prstGeom prst="rect">
            <a:avLst/>
          </a:prstGeom>
          <a:noFill/>
        </p:spPr>
        <p:txBody>
          <a:bodyPr wrap="square" rtlCol="0">
            <a:spAutoFit/>
          </a:bodyPr>
          <a:lstStyle/>
          <a:p>
            <a:pPr algn="ctr"/>
            <a:r>
              <a:rPr lang="nl-BE" sz="5400" dirty="0" smtClean="0"/>
              <a:t>INDUSTRIE</a:t>
            </a:r>
            <a:endParaRPr lang="nl-BE" sz="5400" dirty="0"/>
          </a:p>
        </p:txBody>
      </p:sp>
      <p:sp>
        <p:nvSpPr>
          <p:cNvPr id="22" name="Tekstvak 21"/>
          <p:cNvSpPr txBox="1"/>
          <p:nvPr/>
        </p:nvSpPr>
        <p:spPr>
          <a:xfrm>
            <a:off x="515922" y="769533"/>
            <a:ext cx="599694" cy="1015663"/>
          </a:xfrm>
          <a:prstGeom prst="rect">
            <a:avLst/>
          </a:prstGeom>
          <a:noFill/>
        </p:spPr>
        <p:txBody>
          <a:bodyPr wrap="square" rtlCol="0">
            <a:spAutoFit/>
          </a:bodyPr>
          <a:lstStyle/>
          <a:p>
            <a:r>
              <a:rPr lang="nl-BE" sz="6000" dirty="0" smtClean="0"/>
              <a:t>--</a:t>
            </a:r>
            <a:endParaRPr lang="nl-BE" sz="6000" dirty="0"/>
          </a:p>
        </p:txBody>
      </p:sp>
      <p:sp>
        <p:nvSpPr>
          <p:cNvPr id="23" name="Tekstvak 22"/>
          <p:cNvSpPr txBox="1"/>
          <p:nvPr/>
        </p:nvSpPr>
        <p:spPr>
          <a:xfrm>
            <a:off x="8028384" y="768940"/>
            <a:ext cx="599694" cy="1015663"/>
          </a:xfrm>
          <a:prstGeom prst="rect">
            <a:avLst/>
          </a:prstGeom>
          <a:noFill/>
        </p:spPr>
        <p:txBody>
          <a:bodyPr wrap="square" rtlCol="0">
            <a:spAutoFit/>
          </a:bodyPr>
          <a:lstStyle/>
          <a:p>
            <a:r>
              <a:rPr lang="nl-BE" sz="6000" dirty="0"/>
              <a:t>+</a:t>
            </a:r>
          </a:p>
        </p:txBody>
      </p:sp>
      <p:pic>
        <p:nvPicPr>
          <p:cNvPr id="1031" name="Picture 7" descr="C:\Users\Beroepenhuis\AppData\Local\Microsoft\Windows\Temporary Internet Files\Content.IE5\Z7M7NV4A\question-685060_64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2478092" y="1916832"/>
            <a:ext cx="4110132" cy="411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05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lstStyle/>
          <a:p>
            <a:endParaRPr lang="nl-BE"/>
          </a:p>
        </p:txBody>
      </p:sp>
      <p:sp>
        <p:nvSpPr>
          <p:cNvPr id="3" name="Titel 2"/>
          <p:cNvSpPr>
            <a:spLocks noGrp="1"/>
          </p:cNvSpPr>
          <p:nvPr>
            <p:ph type="title"/>
          </p:nvPr>
        </p:nvSpPr>
        <p:spPr/>
        <p:txBody>
          <a:bodyPr/>
          <a:lstStyle/>
          <a:p>
            <a:r>
              <a:rPr lang="nl-BE" dirty="0" smtClean="0"/>
              <a:t>2. de verschillende sectoren</a:t>
            </a:r>
            <a:endParaRPr lang="nl-BE" dirty="0"/>
          </a:p>
        </p:txBody>
      </p:sp>
    </p:spTree>
    <p:extLst>
      <p:ext uri="{BB962C8B-B14F-4D97-AF65-F5344CB8AC3E}">
        <p14:creationId xmlns:p14="http://schemas.microsoft.com/office/powerpoint/2010/main" val="2389602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235478451"/>
              </p:ext>
            </p:extLst>
          </p:nvPr>
        </p:nvGraphicFramePr>
        <p:xfrm>
          <a:off x="2195736" y="188640"/>
          <a:ext cx="4759244" cy="6424626"/>
        </p:xfrm>
        <a:graphic>
          <a:graphicData uri="http://schemas.openxmlformats.org/drawingml/2006/table">
            <a:tbl>
              <a:tblPr firstRow="1" firstCol="1" bandRow="1">
                <a:tableStyleId>{5C22544A-7EE6-4342-B048-85BDC9FD1C3A}</a:tableStyleId>
              </a:tblPr>
              <a:tblGrid>
                <a:gridCol w="4759244"/>
              </a:tblGrid>
              <a:tr h="461525">
                <a:tc>
                  <a:txBody>
                    <a:bodyPr/>
                    <a:lstStyle/>
                    <a:p>
                      <a:pPr algn="ctr">
                        <a:lnSpc>
                          <a:spcPct val="115000"/>
                        </a:lnSpc>
                        <a:spcAft>
                          <a:spcPts val="0"/>
                        </a:spcAft>
                      </a:pPr>
                      <a:r>
                        <a:rPr lang="nl-BE" sz="2800" dirty="0" smtClean="0">
                          <a:effectLst/>
                        </a:rPr>
                        <a:t>Sectoren </a:t>
                      </a:r>
                      <a:r>
                        <a:rPr lang="nl-BE" sz="2800" dirty="0">
                          <a:effectLst/>
                        </a:rPr>
                        <a:t>in België</a:t>
                      </a:r>
                      <a:endParaRPr lang="nl-BE" sz="240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 Bouw</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2. Chemie </a:t>
                      </a:r>
                      <a:r>
                        <a:rPr lang="nl-BE" sz="1800" b="0" dirty="0">
                          <a:effectLst/>
                        </a:rPr>
                        <a:t>en petroleum</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3. Diensten </a:t>
                      </a:r>
                      <a:r>
                        <a:rPr lang="nl-BE" sz="1800" b="0" dirty="0">
                          <a:effectLst/>
                        </a:rPr>
                        <a:t>aan ondernemingen en personen</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4. Distributie </a:t>
                      </a:r>
                      <a:r>
                        <a:rPr lang="nl-BE" sz="1800" b="0" dirty="0">
                          <a:effectLst/>
                        </a:rPr>
                        <a:t>(bv. grote winkelketens)</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5. Financiële </a:t>
                      </a:r>
                      <a:r>
                        <a:rPr lang="nl-BE" sz="1800" b="0" dirty="0">
                          <a:effectLst/>
                        </a:rPr>
                        <a:t>sector</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6. Gas </a:t>
                      </a:r>
                      <a:r>
                        <a:rPr lang="nl-BE" sz="1800" b="0" dirty="0">
                          <a:effectLst/>
                        </a:rPr>
                        <a:t>en elektriciteit (voorziening)</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7. Horeca</a:t>
                      </a:r>
                      <a:r>
                        <a:rPr lang="nl-BE" sz="1800" b="0" dirty="0">
                          <a:effectLst/>
                        </a:rPr>
                        <a:t>, sport en ontspanning</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8. Houtnijverheid</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9. Kleding- </a:t>
                      </a:r>
                      <a:r>
                        <a:rPr lang="nl-BE" sz="1800" b="0" dirty="0">
                          <a:effectLst/>
                        </a:rPr>
                        <a:t>en textielindustrie</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10. Land- </a:t>
                      </a:r>
                      <a:r>
                        <a:rPr lang="nl-BE" sz="1800" b="0" dirty="0">
                          <a:effectLst/>
                        </a:rPr>
                        <a:t>en tuinbouw, bosbouw en zeevisserij</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11. Media</a:t>
                      </a:r>
                      <a:r>
                        <a:rPr lang="nl-BE" sz="1800" b="0" dirty="0">
                          <a:effectLst/>
                        </a:rPr>
                        <a:t>, drukkerij- en uitgeverijsector</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12. Metaalindustrie</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13. Overheid</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14. Papier- en kartonsector</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15. </a:t>
                      </a:r>
                      <a:r>
                        <a:rPr lang="nl-BE" sz="1800" b="0" dirty="0" err="1" smtClean="0">
                          <a:effectLst/>
                        </a:rPr>
                        <a:t>Social</a:t>
                      </a:r>
                      <a:r>
                        <a:rPr lang="nl-BE" sz="1800" b="0" dirty="0" smtClean="0">
                          <a:effectLst/>
                        </a:rPr>
                        <a:t> </a:t>
                      </a:r>
                      <a:r>
                        <a:rPr lang="nl-BE" sz="1800" b="0" dirty="0" err="1" smtClean="0">
                          <a:effectLst/>
                        </a:rPr>
                        <a:t>profit</a:t>
                      </a:r>
                      <a:r>
                        <a:rPr lang="nl-BE" sz="1800" b="0" dirty="0" smtClean="0">
                          <a:effectLst/>
                        </a:rPr>
                        <a:t> (bv. ziekenhuizen)</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16. Steen- en glasindustrie</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17. Vervoer, transport en logistiek</a:t>
                      </a:r>
                      <a:endParaRPr lang="nl-BE" sz="1800" b="0" dirty="0">
                        <a:effectLst/>
                        <a:latin typeface="Calibri"/>
                        <a:ea typeface="Calibri"/>
                        <a:cs typeface="Times New Roman"/>
                      </a:endParaRPr>
                    </a:p>
                  </a:txBody>
                  <a:tcPr marL="68580" marR="68580" marT="0" marB="0"/>
                </a:tc>
              </a:tr>
              <a:tr h="329661">
                <a:tc>
                  <a:txBody>
                    <a:bodyPr/>
                    <a:lstStyle/>
                    <a:p>
                      <a:pPr>
                        <a:lnSpc>
                          <a:spcPct val="115000"/>
                        </a:lnSpc>
                        <a:spcAft>
                          <a:spcPts val="0"/>
                        </a:spcAft>
                      </a:pPr>
                      <a:r>
                        <a:rPr lang="nl-BE" sz="1800" b="0" dirty="0" smtClean="0">
                          <a:effectLst/>
                        </a:rPr>
                        <a:t>18. Voedingsindustrie</a:t>
                      </a:r>
                      <a:endParaRPr lang="nl-BE" sz="1800" b="0" dirty="0">
                        <a:effectLst/>
                        <a:latin typeface="Calibri"/>
                        <a:ea typeface="Calibri"/>
                        <a:cs typeface="Times New Roman"/>
                      </a:endParaRPr>
                    </a:p>
                  </a:txBody>
                  <a:tcPr marL="68580" marR="68580" marT="0" marB="0"/>
                </a:tc>
              </a:tr>
            </a:tbl>
          </a:graphicData>
        </a:graphic>
      </p:graphicFrame>
      <p:pic>
        <p:nvPicPr>
          <p:cNvPr id="3074" name="Picture 2" descr="Werknemer, De Bouw, Gebouw, Spijkeren Man, Mannelijk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31" t="3153" r="10912"/>
          <a:stretch/>
        </p:blipFill>
        <p:spPr bwMode="auto">
          <a:xfrm>
            <a:off x="7020272" y="4869160"/>
            <a:ext cx="1917510" cy="17298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erking, Operatiekamer, Arts, Chirurg, Ziekenhuis, Ward"/>
          <p:cNvPicPr>
            <a:picLocks noChangeAspect="1" noChangeArrowheads="1"/>
          </p:cNvPicPr>
          <p:nvPr/>
        </p:nvPicPr>
        <p:blipFill rotWithShape="1">
          <a:blip r:embed="rId4">
            <a:extLst>
              <a:ext uri="{28A0092B-C50C-407E-A947-70E740481C1C}">
                <a14:useLocalDpi xmlns:a14="http://schemas.microsoft.com/office/drawing/2010/main" val="0"/>
              </a:ext>
            </a:extLst>
          </a:blip>
          <a:srcRect l="5375" t="39590"/>
          <a:stretch/>
        </p:blipFill>
        <p:spPr bwMode="auto">
          <a:xfrm>
            <a:off x="188230" y="2608348"/>
            <a:ext cx="1881328"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cretaris, Kantoor Werk, Office, Bureau, Monito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107"/>
          <a:stretch/>
        </p:blipFill>
        <p:spPr bwMode="auto">
          <a:xfrm>
            <a:off x="7027371" y="2716360"/>
            <a:ext cx="1910411"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ekker, Landbouw, Arbeid, Veld, Werken In De Velden"/>
          <p:cNvPicPr>
            <a:picLocks noChangeAspect="1" noChangeArrowheads="1"/>
          </p:cNvPicPr>
          <p:nvPr/>
        </p:nvPicPr>
        <p:blipFill rotWithShape="1">
          <a:blip r:embed="rId6">
            <a:extLst>
              <a:ext uri="{28A0092B-C50C-407E-A947-70E740481C1C}">
                <a14:useLocalDpi xmlns:a14="http://schemas.microsoft.com/office/drawing/2010/main" val="0"/>
              </a:ext>
            </a:extLst>
          </a:blip>
          <a:srcRect l="14989" t="10612" r="21205" b="8303"/>
          <a:stretch/>
        </p:blipFill>
        <p:spPr bwMode="auto">
          <a:xfrm>
            <a:off x="188230" y="332656"/>
            <a:ext cx="1895632" cy="165618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Lasser, Fabriek, Buiz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078" r="5534"/>
          <a:stretch/>
        </p:blipFill>
        <p:spPr bwMode="auto">
          <a:xfrm>
            <a:off x="165148" y="5026355"/>
            <a:ext cx="1941795" cy="156880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Keuken, Chef Kok, Vrouwelijke, Voedsel, Lichten"/>
          <p:cNvPicPr>
            <a:picLocks noChangeAspect="1" noChangeArrowheads="1"/>
          </p:cNvPicPr>
          <p:nvPr/>
        </p:nvPicPr>
        <p:blipFill rotWithShape="1">
          <a:blip r:embed="rId8">
            <a:extLst>
              <a:ext uri="{28A0092B-C50C-407E-A947-70E740481C1C}">
                <a14:useLocalDpi xmlns:a14="http://schemas.microsoft.com/office/drawing/2010/main" val="0"/>
              </a:ext>
            </a:extLst>
          </a:blip>
          <a:srcRect l="3556" t="3599" r="34035" b="2107"/>
          <a:stretch/>
        </p:blipFill>
        <p:spPr bwMode="auto">
          <a:xfrm>
            <a:off x="6954980" y="152636"/>
            <a:ext cx="204809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00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335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2"/>
          <p:cNvGraphicFramePr/>
          <p:nvPr>
            <p:extLst>
              <p:ext uri="{D42A27DB-BD31-4B8C-83A1-F6EECF244321}">
                <p14:modId xmlns:p14="http://schemas.microsoft.com/office/powerpoint/2010/main" val="1917143266"/>
              </p:ext>
            </p:extLst>
          </p:nvPr>
        </p:nvGraphicFramePr>
        <p:xfrm>
          <a:off x="107504" y="116632"/>
          <a:ext cx="8784976" cy="66247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6536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1124744"/>
            <a:ext cx="6324600" cy="1828800"/>
          </a:xfrm>
        </p:spPr>
        <p:txBody>
          <a:bodyPr/>
          <a:lstStyle/>
          <a:p>
            <a:pPr algn="ctr"/>
            <a:r>
              <a:rPr lang="nl-BE" sz="4400" dirty="0" smtClean="0"/>
              <a:t>Stimulerend kiezen</a:t>
            </a:r>
            <a:br>
              <a:rPr lang="nl-BE" sz="4400" dirty="0" smtClean="0"/>
            </a:br>
            <a:r>
              <a:rPr lang="nl-BE" dirty="0" smtClean="0"/>
              <a:t/>
            </a:r>
            <a:br>
              <a:rPr lang="nl-BE" dirty="0" smtClean="0"/>
            </a:br>
            <a:endParaRPr lang="nl-BE" sz="3600" cap="none" dirty="0"/>
          </a:p>
        </p:txBody>
      </p:sp>
      <p:sp>
        <p:nvSpPr>
          <p:cNvPr id="4" name="Tekstvak 3"/>
          <p:cNvSpPr txBox="1"/>
          <p:nvPr/>
        </p:nvSpPr>
        <p:spPr>
          <a:xfrm>
            <a:off x="251520" y="2276872"/>
            <a:ext cx="6552728" cy="1446550"/>
          </a:xfrm>
          <a:prstGeom prst="rect">
            <a:avLst/>
          </a:prstGeom>
          <a:noFill/>
        </p:spPr>
        <p:txBody>
          <a:bodyPr wrap="square" rtlCol="0">
            <a:spAutoFit/>
          </a:bodyPr>
          <a:lstStyle/>
          <a:p>
            <a:pPr algn="ctr"/>
            <a:r>
              <a:rPr lang="nl-BE" sz="4400" dirty="0" smtClean="0">
                <a:solidFill>
                  <a:srgbClr val="F0AD00"/>
                </a:solidFill>
              </a:rPr>
              <a:t>BINNENKIJKEN</a:t>
            </a:r>
            <a:r>
              <a:rPr lang="nl-BE" sz="3600" dirty="0" smtClean="0">
                <a:solidFill>
                  <a:srgbClr val="F0AD00"/>
                </a:solidFill>
              </a:rPr>
              <a:t> </a:t>
            </a:r>
            <a:r>
              <a:rPr lang="nl-BE" sz="4400" dirty="0" smtClean="0">
                <a:solidFill>
                  <a:srgbClr val="F0AD00"/>
                </a:solidFill>
              </a:rPr>
              <a:t>IN EEN BEDRIJF</a:t>
            </a:r>
            <a:endParaRPr lang="nl-BE" sz="3600" dirty="0">
              <a:solidFill>
                <a:srgbClr val="F0AD00"/>
              </a:solidFill>
            </a:endParaRPr>
          </a:p>
        </p:txBody>
      </p:sp>
    </p:spTree>
    <p:extLst>
      <p:ext uri="{BB962C8B-B14F-4D97-AF65-F5344CB8AC3E}">
        <p14:creationId xmlns:p14="http://schemas.microsoft.com/office/powerpoint/2010/main" val="2136570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lstStyle/>
          <a:p>
            <a:endParaRPr lang="nl-BE"/>
          </a:p>
        </p:txBody>
      </p:sp>
      <p:sp>
        <p:nvSpPr>
          <p:cNvPr id="3" name="Titel 2"/>
          <p:cNvSpPr>
            <a:spLocks noGrp="1"/>
          </p:cNvSpPr>
          <p:nvPr>
            <p:ph type="title"/>
          </p:nvPr>
        </p:nvSpPr>
        <p:spPr/>
        <p:txBody>
          <a:bodyPr/>
          <a:lstStyle/>
          <a:p>
            <a:r>
              <a:rPr lang="nl-BE" dirty="0" smtClean="0"/>
              <a:t>1. Afdelingen in een bedrijf</a:t>
            </a:r>
            <a:endParaRPr lang="nl-BE" dirty="0"/>
          </a:p>
        </p:txBody>
      </p:sp>
    </p:spTree>
    <p:extLst>
      <p:ext uri="{BB962C8B-B14F-4D97-AF65-F5344CB8AC3E}">
        <p14:creationId xmlns:p14="http://schemas.microsoft.com/office/powerpoint/2010/main" val="1206077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67544" y="1916832"/>
            <a:ext cx="8268019" cy="4893647"/>
          </a:xfrm>
          <a:prstGeom prst="rect">
            <a:avLst/>
          </a:prstGeom>
          <a:noFill/>
        </p:spPr>
        <p:txBody>
          <a:bodyPr wrap="square" rtlCol="0">
            <a:spAutoFit/>
          </a:bodyPr>
          <a:lstStyle/>
          <a:p>
            <a:r>
              <a:rPr lang="nl-BE" sz="2400" dirty="0" smtClean="0"/>
              <a:t>	       administratie		      marketing</a:t>
            </a:r>
          </a:p>
          <a:p>
            <a:endParaRPr lang="nl-BE" sz="2400" dirty="0" smtClean="0"/>
          </a:p>
          <a:p>
            <a:endParaRPr lang="nl-BE" sz="2400" dirty="0" smtClean="0"/>
          </a:p>
          <a:p>
            <a:endParaRPr lang="nl-BE" sz="2400" dirty="0" smtClean="0"/>
          </a:p>
          <a:p>
            <a:endParaRPr lang="nl-BE" sz="2400" dirty="0" smtClean="0"/>
          </a:p>
          <a:p>
            <a:endParaRPr lang="nl-BE" sz="2400" dirty="0" smtClean="0"/>
          </a:p>
          <a:p>
            <a:r>
              <a:rPr lang="nl-BE" sz="2400" dirty="0" smtClean="0"/>
              <a:t>    kwaliteit</a:t>
            </a:r>
            <a:r>
              <a:rPr lang="nl-BE" sz="2400" dirty="0"/>
              <a:t>	</a:t>
            </a:r>
            <a:r>
              <a:rPr lang="nl-BE" sz="2400" dirty="0" smtClean="0"/>
              <a:t>	        magazijn		    	  productie</a:t>
            </a:r>
          </a:p>
          <a:p>
            <a:r>
              <a:rPr lang="nl-BE" sz="2400" dirty="0" smtClean="0"/>
              <a:t>			          		</a:t>
            </a:r>
          </a:p>
          <a:p>
            <a:endParaRPr lang="nl-BE" sz="2400" dirty="0"/>
          </a:p>
          <a:p>
            <a:endParaRPr lang="nl-BE" sz="2400" dirty="0" smtClean="0"/>
          </a:p>
          <a:p>
            <a:endParaRPr lang="nl-BE" sz="2400" dirty="0" smtClean="0"/>
          </a:p>
          <a:p>
            <a:endParaRPr lang="nl-BE" sz="2400" dirty="0"/>
          </a:p>
          <a:p>
            <a:r>
              <a:rPr lang="nl-BE" sz="2400" dirty="0" smtClean="0"/>
              <a:t>	   ontwikkeling 	</a:t>
            </a:r>
            <a:r>
              <a:rPr lang="nl-BE" sz="2400" dirty="0"/>
              <a:t>	</a:t>
            </a:r>
            <a:r>
              <a:rPr lang="nl-BE" sz="2400" dirty="0" smtClean="0"/>
              <a:t>	 onderhoud </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13247" b="7608"/>
          <a:stretch/>
        </p:blipFill>
        <p:spPr>
          <a:xfrm>
            <a:off x="1619672" y="188640"/>
            <a:ext cx="2558224" cy="1819994"/>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943" y="188640"/>
            <a:ext cx="2604385" cy="1821571"/>
          </a:xfrm>
          <a:prstGeom prst="rect">
            <a:avLst/>
          </a:prstGeom>
        </p:spPr>
      </p:pic>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t="9041" r="18627"/>
          <a:stretch/>
        </p:blipFill>
        <p:spPr>
          <a:xfrm>
            <a:off x="251520" y="2348880"/>
            <a:ext cx="2448272" cy="1824465"/>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9577" y="2348880"/>
            <a:ext cx="2452903" cy="1839677"/>
          </a:xfrm>
          <a:prstGeom prst="rect">
            <a:avLst/>
          </a:prstGeom>
        </p:spPr>
      </p:pic>
      <p:pic>
        <p:nvPicPr>
          <p:cNvPr id="9" name="Afbeelding 8"/>
          <p:cNvPicPr>
            <a:picLocks noChangeAspect="1"/>
          </p:cNvPicPr>
          <p:nvPr/>
        </p:nvPicPr>
        <p:blipFill rotWithShape="1">
          <a:blip r:embed="rId6" cstate="print">
            <a:extLst>
              <a:ext uri="{28A0092B-C50C-407E-A947-70E740481C1C}">
                <a14:useLocalDpi xmlns:a14="http://schemas.microsoft.com/office/drawing/2010/main" val="0"/>
              </a:ext>
            </a:extLst>
          </a:blip>
          <a:srcRect b="11953"/>
          <a:stretch/>
        </p:blipFill>
        <p:spPr>
          <a:xfrm>
            <a:off x="3022055" y="2348880"/>
            <a:ext cx="3134121" cy="1839676"/>
          </a:xfrm>
          <a:prstGeom prst="rect">
            <a:avLst/>
          </a:prstGeom>
        </p:spPr>
      </p:pic>
      <p:pic>
        <p:nvPicPr>
          <p:cNvPr id="10" name="Afbeelding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5223" y="4574606"/>
            <a:ext cx="2688705" cy="1814675"/>
          </a:xfrm>
          <a:prstGeom prst="rect">
            <a:avLst/>
          </a:prstGeom>
        </p:spPr>
      </p:pic>
      <p:pic>
        <p:nvPicPr>
          <p:cNvPr id="11" name="Afbeelding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141" y="4574606"/>
            <a:ext cx="3852299" cy="1806722"/>
          </a:xfrm>
          <a:prstGeom prst="rect">
            <a:avLst/>
          </a:prstGeom>
        </p:spPr>
      </p:pic>
    </p:spTree>
    <p:extLst>
      <p:ext uri="{BB962C8B-B14F-4D97-AF65-F5344CB8AC3E}">
        <p14:creationId xmlns:p14="http://schemas.microsoft.com/office/powerpoint/2010/main" val="3241041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3495339652"/>
              </p:ext>
            </p:extLst>
          </p:nvPr>
        </p:nvGraphicFramePr>
        <p:xfrm>
          <a:off x="395536" y="1052736"/>
          <a:ext cx="5688630" cy="4632960"/>
        </p:xfrm>
        <a:graphic>
          <a:graphicData uri="http://schemas.openxmlformats.org/drawingml/2006/table">
            <a:tbl>
              <a:tblPr firstRow="1" bandRow="1">
                <a:tableStyleId>{5940675A-B579-460E-94D1-54222C63F5DA}</a:tableStyleId>
              </a:tblPr>
              <a:tblGrid>
                <a:gridCol w="632070"/>
                <a:gridCol w="632070"/>
                <a:gridCol w="632070"/>
                <a:gridCol w="632070"/>
                <a:gridCol w="632070"/>
                <a:gridCol w="632070"/>
                <a:gridCol w="632070"/>
                <a:gridCol w="632070"/>
                <a:gridCol w="632070"/>
              </a:tblGrid>
              <a:tr h="522058">
                <a:tc>
                  <a:txBody>
                    <a:bodyPr/>
                    <a:lstStyle/>
                    <a:p>
                      <a:pPr algn="ctr"/>
                      <a:r>
                        <a:rPr lang="nl-BE" sz="3200" b="1" dirty="0" smtClean="0"/>
                        <a:t>O</a:t>
                      </a:r>
                      <a:endParaRPr lang="nl-BE" sz="3200" b="1" dirty="0"/>
                    </a:p>
                  </a:txBody>
                  <a:tcPr anchor="ctr"/>
                </a:tc>
                <a:tc>
                  <a:txBody>
                    <a:bodyPr/>
                    <a:lstStyle/>
                    <a:p>
                      <a:pPr algn="ctr"/>
                      <a:r>
                        <a:rPr lang="nl-BE" sz="3200" b="1" dirty="0" smtClean="0"/>
                        <a:t>N</a:t>
                      </a:r>
                      <a:endParaRPr lang="nl-BE" sz="3200" b="1" dirty="0"/>
                    </a:p>
                  </a:txBody>
                  <a:tcPr anchor="ctr"/>
                </a:tc>
                <a:tc>
                  <a:txBody>
                    <a:bodyPr/>
                    <a:lstStyle/>
                    <a:p>
                      <a:pPr algn="ctr"/>
                      <a:r>
                        <a:rPr lang="nl-BE" sz="3200" b="1" dirty="0" smtClean="0"/>
                        <a:t>L</a:t>
                      </a:r>
                      <a:endParaRPr lang="nl-BE" sz="3200" b="1" dirty="0"/>
                    </a:p>
                  </a:txBody>
                  <a:tcPr anchor="ctr"/>
                </a:tc>
                <a:tc>
                  <a:txBody>
                    <a:bodyPr/>
                    <a:lstStyle/>
                    <a:p>
                      <a:pPr algn="ctr"/>
                      <a:r>
                        <a:rPr lang="nl-BE" sz="3200" b="1" dirty="0" smtClean="0"/>
                        <a:t>A</a:t>
                      </a:r>
                      <a:endParaRPr lang="nl-BE" sz="3200" b="1" dirty="0"/>
                    </a:p>
                  </a:txBody>
                  <a:tcPr anchor="ctr"/>
                </a:tc>
                <a:tc>
                  <a:txBody>
                    <a:bodyPr/>
                    <a:lstStyle/>
                    <a:p>
                      <a:pPr algn="ctr"/>
                      <a:r>
                        <a:rPr lang="nl-BE" sz="3200" b="1" dirty="0" smtClean="0"/>
                        <a:t>W</a:t>
                      </a:r>
                      <a:endParaRPr lang="nl-BE" sz="3200" b="1" dirty="0"/>
                    </a:p>
                  </a:txBody>
                  <a:tcPr anchor="ctr"/>
                </a:tc>
                <a:tc>
                  <a:txBody>
                    <a:bodyPr/>
                    <a:lstStyle/>
                    <a:p>
                      <a:pPr algn="ctr"/>
                      <a:r>
                        <a:rPr lang="nl-BE" sz="3200" b="1" dirty="0" smtClean="0"/>
                        <a:t>K</a:t>
                      </a:r>
                      <a:endParaRPr lang="nl-BE" sz="3200" b="1" dirty="0"/>
                    </a:p>
                  </a:txBody>
                  <a:tcPr anchor="ctr"/>
                </a:tc>
                <a:tc>
                  <a:txBody>
                    <a:bodyPr/>
                    <a:lstStyle/>
                    <a:p>
                      <a:pPr algn="ctr"/>
                      <a:r>
                        <a:rPr lang="nl-BE" sz="3200" b="1" dirty="0" smtClean="0"/>
                        <a:t>E</a:t>
                      </a:r>
                      <a:endParaRPr lang="nl-BE" sz="3200" b="1" dirty="0"/>
                    </a:p>
                  </a:txBody>
                  <a:tcPr anchor="ctr"/>
                </a:tc>
                <a:tc>
                  <a:txBody>
                    <a:bodyPr/>
                    <a:lstStyle/>
                    <a:p>
                      <a:pPr algn="ctr"/>
                      <a:r>
                        <a:rPr lang="nl-BE" sz="3200" b="1" dirty="0" smtClean="0"/>
                        <a:t>K</a:t>
                      </a:r>
                      <a:endParaRPr lang="nl-BE" sz="3200" b="1" dirty="0"/>
                    </a:p>
                  </a:txBody>
                  <a:tcPr anchor="ctr"/>
                </a:tc>
                <a:tc>
                  <a:txBody>
                    <a:bodyPr/>
                    <a:lstStyle/>
                    <a:p>
                      <a:pPr algn="ctr"/>
                      <a:r>
                        <a:rPr lang="nl-BE" sz="3200" b="1" dirty="0" smtClean="0"/>
                        <a:t>P</a:t>
                      </a:r>
                      <a:endParaRPr lang="nl-BE" sz="3200" b="1" dirty="0"/>
                    </a:p>
                  </a:txBody>
                  <a:tcPr anchor="ctr"/>
                </a:tc>
              </a:tr>
              <a:tr h="522058">
                <a:tc>
                  <a:txBody>
                    <a:bodyPr/>
                    <a:lstStyle/>
                    <a:p>
                      <a:pPr algn="ctr"/>
                      <a:r>
                        <a:rPr lang="nl-BE" sz="3200" b="1" dirty="0" smtClean="0"/>
                        <a:t>J</a:t>
                      </a:r>
                      <a:endParaRPr lang="nl-BE" sz="3200" b="1" dirty="0"/>
                    </a:p>
                  </a:txBody>
                  <a:tcPr anchor="ctr"/>
                </a:tc>
                <a:tc>
                  <a:txBody>
                    <a:bodyPr/>
                    <a:lstStyle/>
                    <a:p>
                      <a:pPr algn="ctr"/>
                      <a:r>
                        <a:rPr lang="nl-BE" sz="3200" b="1" dirty="0" smtClean="0"/>
                        <a:t>D</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G</a:t>
                      </a:r>
                      <a:endParaRPr lang="nl-BE" sz="3200" b="1" dirty="0"/>
                    </a:p>
                  </a:txBody>
                  <a:tcPr anchor="ctr"/>
                </a:tc>
                <a:tc>
                  <a:txBody>
                    <a:bodyPr/>
                    <a:lstStyle/>
                    <a:p>
                      <a:pPr algn="ctr"/>
                      <a:r>
                        <a:rPr lang="nl-BE" sz="3200" b="1" dirty="0" smtClean="0"/>
                        <a:t>N</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R</a:t>
                      </a:r>
                      <a:endParaRPr lang="nl-BE" sz="3200" b="1" dirty="0"/>
                    </a:p>
                  </a:txBody>
                  <a:tcPr anchor="ctr"/>
                </a:tc>
                <a:tc>
                  <a:txBody>
                    <a:bodyPr/>
                    <a:lstStyle/>
                    <a:p>
                      <a:pPr algn="ctr"/>
                      <a:r>
                        <a:rPr lang="nl-BE" sz="3200" b="1" dirty="0" smtClean="0"/>
                        <a:t>R</a:t>
                      </a:r>
                      <a:endParaRPr lang="nl-BE" sz="3200" b="1" dirty="0"/>
                    </a:p>
                  </a:txBody>
                  <a:tcPr anchor="ctr"/>
                </a:tc>
              </a:tr>
              <a:tr h="522058">
                <a:tc>
                  <a:txBody>
                    <a:bodyPr/>
                    <a:lstStyle/>
                    <a:p>
                      <a:pPr algn="ctr"/>
                      <a:r>
                        <a:rPr lang="nl-BE" sz="3200" b="1" dirty="0" smtClean="0"/>
                        <a:t>D</a:t>
                      </a:r>
                      <a:endParaRPr lang="nl-BE" sz="3200" b="1" dirty="0"/>
                    </a:p>
                  </a:txBody>
                  <a:tcPr anchor="ctr"/>
                </a:tc>
                <a:tc>
                  <a:txBody>
                    <a:bodyPr/>
                    <a:lstStyle/>
                    <a:p>
                      <a:pPr algn="ctr"/>
                      <a:r>
                        <a:rPr lang="nl-BE" sz="3200" b="1" dirty="0" smtClean="0"/>
                        <a:t>E</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E</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E</a:t>
                      </a:r>
                      <a:endParaRPr lang="nl-BE" sz="3200" b="1" dirty="0"/>
                    </a:p>
                  </a:txBody>
                  <a:tcPr anchor="ctr"/>
                </a:tc>
                <a:tc>
                  <a:txBody>
                    <a:bodyPr/>
                    <a:lstStyle/>
                    <a:p>
                      <a:pPr algn="ctr"/>
                      <a:r>
                        <a:rPr lang="nl-BE" sz="3200" b="1" dirty="0" smtClean="0"/>
                        <a:t>E</a:t>
                      </a:r>
                      <a:endParaRPr lang="nl-BE" sz="3200" b="1" dirty="0"/>
                    </a:p>
                  </a:txBody>
                  <a:tcPr anchor="ctr"/>
                </a:tc>
                <a:tc>
                  <a:txBody>
                    <a:bodyPr/>
                    <a:lstStyle/>
                    <a:p>
                      <a:pPr algn="ctr"/>
                      <a:r>
                        <a:rPr lang="nl-BE" sz="3200" b="1" dirty="0" smtClean="0"/>
                        <a:t>A</a:t>
                      </a:r>
                      <a:endParaRPr lang="nl-BE" sz="3200" b="1" dirty="0"/>
                    </a:p>
                  </a:txBody>
                  <a:tcPr anchor="ctr"/>
                </a:tc>
                <a:tc>
                  <a:txBody>
                    <a:bodyPr/>
                    <a:lstStyle/>
                    <a:p>
                      <a:pPr algn="ctr"/>
                      <a:r>
                        <a:rPr lang="nl-BE" sz="3200" b="1" dirty="0" smtClean="0"/>
                        <a:t>O</a:t>
                      </a:r>
                      <a:endParaRPr lang="nl-BE" sz="3200" b="1" dirty="0"/>
                    </a:p>
                  </a:txBody>
                  <a:tcPr anchor="ctr"/>
                </a:tc>
              </a:tr>
              <a:tr h="522058">
                <a:tc>
                  <a:txBody>
                    <a:bodyPr/>
                    <a:lstStyle/>
                    <a:p>
                      <a:pPr algn="ctr"/>
                      <a:r>
                        <a:rPr lang="nl-BE" sz="3200" b="1" dirty="0" smtClean="0"/>
                        <a:t>U</a:t>
                      </a:r>
                      <a:endParaRPr lang="nl-BE" sz="3200" b="1" dirty="0"/>
                    </a:p>
                  </a:txBody>
                  <a:tcPr anchor="ctr"/>
                </a:tc>
                <a:tc>
                  <a:txBody>
                    <a:bodyPr/>
                    <a:lstStyle/>
                    <a:p>
                      <a:pPr algn="ctr"/>
                      <a:r>
                        <a:rPr lang="nl-BE" sz="3200" b="1" dirty="0" smtClean="0"/>
                        <a:t>R</a:t>
                      </a:r>
                      <a:endParaRPr lang="nl-BE" sz="3200" b="1" dirty="0"/>
                    </a:p>
                  </a:txBody>
                  <a:tcPr anchor="ctr"/>
                </a:tc>
                <a:tc>
                  <a:txBody>
                    <a:bodyPr/>
                    <a:lstStyle/>
                    <a:p>
                      <a:pPr algn="ctr"/>
                      <a:r>
                        <a:rPr lang="nl-BE" sz="3200" b="1" dirty="0" smtClean="0"/>
                        <a:t>K</a:t>
                      </a:r>
                      <a:endParaRPr lang="nl-BE" sz="3200" b="1" dirty="0"/>
                    </a:p>
                  </a:txBody>
                  <a:tcPr anchor="ctr"/>
                </a:tc>
                <a:tc>
                  <a:txBody>
                    <a:bodyPr/>
                    <a:lstStyle/>
                    <a:p>
                      <a:pPr algn="ctr"/>
                      <a:r>
                        <a:rPr lang="nl-BE" sz="3200" b="1" dirty="0" smtClean="0"/>
                        <a:t>E</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M</a:t>
                      </a:r>
                      <a:endParaRPr lang="nl-BE" sz="3200" b="1" dirty="0"/>
                    </a:p>
                  </a:txBody>
                  <a:tcPr anchor="ctr"/>
                </a:tc>
                <a:tc>
                  <a:txBody>
                    <a:bodyPr/>
                    <a:lstStyle/>
                    <a:p>
                      <a:pPr algn="ctr"/>
                      <a:r>
                        <a:rPr lang="nl-BE" sz="3200" b="1" dirty="0" smtClean="0"/>
                        <a:t>D</a:t>
                      </a:r>
                      <a:endParaRPr lang="nl-BE" sz="3200" b="1" dirty="0"/>
                    </a:p>
                  </a:txBody>
                  <a:tcPr anchor="ctr"/>
                </a:tc>
              </a:tr>
              <a:tr h="522058">
                <a:tc>
                  <a:txBody>
                    <a:bodyPr/>
                    <a:lstStyle/>
                    <a:p>
                      <a:pPr algn="ctr"/>
                      <a:r>
                        <a:rPr lang="nl-BE" sz="3200" b="1" dirty="0" smtClean="0"/>
                        <a:t>O</a:t>
                      </a:r>
                      <a:endParaRPr lang="nl-BE" sz="3200" b="1" dirty="0"/>
                    </a:p>
                  </a:txBody>
                  <a:tcPr anchor="ctr"/>
                </a:tc>
                <a:tc>
                  <a:txBody>
                    <a:bodyPr/>
                    <a:lstStyle/>
                    <a:p>
                      <a:pPr algn="ctr"/>
                      <a:r>
                        <a:rPr lang="nl-BE" sz="3200" b="1" dirty="0" smtClean="0"/>
                        <a:t>H</a:t>
                      </a:r>
                      <a:endParaRPr lang="nl-BE" sz="3200" b="1" dirty="0"/>
                    </a:p>
                  </a:txBody>
                  <a:tcPr anchor="ctr"/>
                </a:tc>
                <a:tc>
                  <a:txBody>
                    <a:bodyPr/>
                    <a:lstStyle/>
                    <a:p>
                      <a:pPr algn="ctr"/>
                      <a:r>
                        <a:rPr lang="nl-BE" sz="3200" b="1" dirty="0" smtClean="0"/>
                        <a:t>K</a:t>
                      </a:r>
                      <a:endParaRPr lang="nl-BE" sz="3200" b="1" dirty="0"/>
                    </a:p>
                  </a:txBody>
                  <a:tcPr anchor="ctr"/>
                </a:tc>
                <a:tc>
                  <a:txBody>
                    <a:bodyPr/>
                    <a:lstStyle/>
                    <a:p>
                      <a:pPr algn="ctr"/>
                      <a:r>
                        <a:rPr lang="nl-BE" sz="3200" b="1" dirty="0" smtClean="0"/>
                        <a:t>L</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C</a:t>
                      </a:r>
                      <a:endParaRPr lang="nl-BE" sz="3200" b="1" dirty="0"/>
                    </a:p>
                  </a:txBody>
                  <a:tcPr anchor="ctr"/>
                </a:tc>
                <a:tc>
                  <a:txBody>
                    <a:bodyPr/>
                    <a:lstStyle/>
                    <a:p>
                      <a:pPr algn="ctr"/>
                      <a:r>
                        <a:rPr lang="nl-BE" sz="3200" b="1" dirty="0" smtClean="0"/>
                        <a:t>U</a:t>
                      </a:r>
                      <a:endParaRPr lang="nl-BE" sz="3200" b="1" dirty="0"/>
                    </a:p>
                  </a:txBody>
                  <a:tcPr anchor="ctr"/>
                </a:tc>
              </a:tr>
              <a:tr h="522058">
                <a:tc>
                  <a:txBody>
                    <a:bodyPr/>
                    <a:lstStyle/>
                    <a:p>
                      <a:pPr algn="ctr"/>
                      <a:r>
                        <a:rPr lang="nl-BE" sz="3200" b="1" dirty="0" smtClean="0"/>
                        <a:t>M</a:t>
                      </a:r>
                      <a:endParaRPr lang="nl-BE" sz="3200" b="1" dirty="0"/>
                    </a:p>
                  </a:txBody>
                  <a:tcPr anchor="ctr"/>
                </a:tc>
                <a:tc>
                  <a:txBody>
                    <a:bodyPr/>
                    <a:lstStyle/>
                    <a:p>
                      <a:pPr algn="ctr"/>
                      <a:r>
                        <a:rPr lang="nl-BE" sz="3200" b="1" dirty="0" smtClean="0"/>
                        <a:t>A</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W</a:t>
                      </a:r>
                      <a:endParaRPr lang="nl-BE" sz="3200" b="1" dirty="0"/>
                    </a:p>
                  </a:txBody>
                  <a:tcPr anchor="ctr"/>
                </a:tc>
                <a:tc>
                  <a:txBody>
                    <a:bodyPr/>
                    <a:lstStyle/>
                    <a:p>
                      <a:pPr algn="ctr"/>
                      <a:r>
                        <a:rPr lang="nl-BE" sz="3200" b="1" dirty="0" smtClean="0"/>
                        <a:t>N</a:t>
                      </a:r>
                      <a:endParaRPr lang="nl-BE" sz="3200" b="1" dirty="0"/>
                    </a:p>
                  </a:txBody>
                  <a:tcPr anchor="ctr"/>
                </a:tc>
                <a:tc>
                  <a:txBody>
                    <a:bodyPr/>
                    <a:lstStyle/>
                    <a:p>
                      <a:pPr algn="ctr"/>
                      <a:r>
                        <a:rPr lang="nl-BE" sz="3200" b="1" dirty="0" smtClean="0"/>
                        <a:t>A</a:t>
                      </a:r>
                      <a:endParaRPr lang="nl-BE" sz="3200" b="1" dirty="0"/>
                    </a:p>
                  </a:txBody>
                  <a:tcPr anchor="ctr"/>
                </a:tc>
                <a:tc>
                  <a:txBody>
                    <a:bodyPr/>
                    <a:lstStyle/>
                    <a:p>
                      <a:pPr algn="ctr"/>
                      <a:r>
                        <a:rPr lang="nl-BE" sz="3200" b="1" dirty="0" smtClean="0"/>
                        <a:t>R</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I</a:t>
                      </a:r>
                      <a:endParaRPr lang="nl-BE" sz="3200" b="1" dirty="0"/>
                    </a:p>
                  </a:txBody>
                  <a:tcPr anchor="ctr"/>
                </a:tc>
              </a:tr>
              <a:tr h="522058">
                <a:tc>
                  <a:txBody>
                    <a:bodyPr/>
                    <a:lstStyle/>
                    <a:p>
                      <a:pPr algn="ctr"/>
                      <a:r>
                        <a:rPr lang="nl-BE" sz="3200" b="1" dirty="0" smtClean="0"/>
                        <a:t>N</a:t>
                      </a:r>
                      <a:endParaRPr lang="nl-BE" sz="3200" b="1" dirty="0"/>
                    </a:p>
                  </a:txBody>
                  <a:tcPr anchor="ctr"/>
                </a:tc>
                <a:tc>
                  <a:txBody>
                    <a:bodyPr/>
                    <a:lstStyle/>
                    <a:p>
                      <a:pPr algn="ctr"/>
                      <a:r>
                        <a:rPr lang="nl-BE" sz="3200" b="1" dirty="0" smtClean="0"/>
                        <a:t>G</a:t>
                      </a:r>
                      <a:endParaRPr lang="nl-BE" sz="3200" b="1" dirty="0"/>
                    </a:p>
                  </a:txBody>
                  <a:tcPr anchor="ctr"/>
                </a:tc>
                <a:tc>
                  <a:txBody>
                    <a:bodyPr/>
                    <a:lstStyle/>
                    <a:p>
                      <a:pPr algn="ctr"/>
                      <a:r>
                        <a:rPr lang="nl-BE" sz="3200" b="1" dirty="0" smtClean="0"/>
                        <a:t>A</a:t>
                      </a:r>
                      <a:endParaRPr lang="nl-BE" sz="3200" b="1" dirty="0"/>
                    </a:p>
                  </a:txBody>
                  <a:tcPr anchor="ctr"/>
                </a:tc>
                <a:tc>
                  <a:txBody>
                    <a:bodyPr/>
                    <a:lstStyle/>
                    <a:p>
                      <a:pPr algn="ctr"/>
                      <a:r>
                        <a:rPr lang="nl-BE" sz="3200" b="1" dirty="0" smtClean="0"/>
                        <a:t>T</a:t>
                      </a:r>
                      <a:endParaRPr lang="nl-BE" sz="3200" b="1" dirty="0"/>
                    </a:p>
                  </a:txBody>
                  <a:tcPr anchor="ctr"/>
                </a:tc>
                <a:tc>
                  <a:txBody>
                    <a:bodyPr/>
                    <a:lstStyle/>
                    <a:p>
                      <a:pPr algn="ctr"/>
                      <a:r>
                        <a:rPr lang="nl-BE" sz="3200" b="1" dirty="0" smtClean="0"/>
                        <a:t>G</a:t>
                      </a:r>
                      <a:endParaRPr lang="nl-BE" sz="3200" b="1" dirty="0"/>
                    </a:p>
                  </a:txBody>
                  <a:tcPr anchor="ctr"/>
                </a:tc>
                <a:tc>
                  <a:txBody>
                    <a:bodyPr/>
                    <a:lstStyle/>
                    <a:p>
                      <a:pPr algn="ctr"/>
                      <a:r>
                        <a:rPr lang="nl-BE" sz="3200" b="1" dirty="0" smtClean="0"/>
                        <a:t>N</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S</a:t>
                      </a:r>
                      <a:endParaRPr lang="nl-BE" sz="3200" b="1" dirty="0"/>
                    </a:p>
                  </a:txBody>
                  <a:tcPr anchor="ctr"/>
                </a:tc>
                <a:tc>
                  <a:txBody>
                    <a:bodyPr/>
                    <a:lstStyle/>
                    <a:p>
                      <a:pPr algn="ctr"/>
                      <a:r>
                        <a:rPr lang="nl-BE" sz="3200" b="1" dirty="0" smtClean="0"/>
                        <a:t>T</a:t>
                      </a:r>
                      <a:endParaRPr lang="nl-BE" sz="3200" b="1" dirty="0"/>
                    </a:p>
                  </a:txBody>
                  <a:tcPr anchor="ctr"/>
                </a:tc>
              </a:tr>
              <a:tr h="522058">
                <a:tc>
                  <a:txBody>
                    <a:bodyPr/>
                    <a:lstStyle/>
                    <a:p>
                      <a:pPr algn="ctr"/>
                      <a:r>
                        <a:rPr lang="nl-BE" sz="3200" b="1" dirty="0" smtClean="0"/>
                        <a:t>J</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Z</a:t>
                      </a:r>
                      <a:endParaRPr lang="nl-BE" sz="3200" b="1" dirty="0"/>
                    </a:p>
                  </a:txBody>
                  <a:tcPr anchor="ctr"/>
                </a:tc>
                <a:tc>
                  <a:txBody>
                    <a:bodyPr/>
                    <a:lstStyle/>
                    <a:p>
                      <a:pPr algn="ctr"/>
                      <a:r>
                        <a:rPr lang="nl-BE" sz="3200" b="1" dirty="0" smtClean="0"/>
                        <a:t>N</a:t>
                      </a:r>
                      <a:endParaRPr lang="nl-BE" sz="3200" b="1" dirty="0"/>
                    </a:p>
                  </a:txBody>
                  <a:tcPr anchor="ctr"/>
                </a:tc>
                <a:tc>
                  <a:txBody>
                    <a:bodyPr/>
                    <a:lstStyle/>
                    <a:p>
                      <a:pPr algn="ctr"/>
                      <a:r>
                        <a:rPr lang="nl-BE" sz="3200" b="1" dirty="0" smtClean="0"/>
                        <a:t>O</a:t>
                      </a:r>
                      <a:endParaRPr lang="nl-BE" sz="3200" b="1" dirty="0"/>
                    </a:p>
                  </a:txBody>
                  <a:tcPr anchor="ctr"/>
                </a:tc>
                <a:tc>
                  <a:txBody>
                    <a:bodyPr/>
                    <a:lstStyle/>
                    <a:p>
                      <a:pPr algn="ctr"/>
                      <a:r>
                        <a:rPr lang="nl-BE" sz="3200" b="1" dirty="0" smtClean="0"/>
                        <a:t>I</a:t>
                      </a:r>
                      <a:endParaRPr lang="nl-BE" sz="3200" b="1" dirty="0"/>
                    </a:p>
                  </a:txBody>
                  <a:tcPr anchor="ctr"/>
                </a:tc>
                <a:tc>
                  <a:txBody>
                    <a:bodyPr/>
                    <a:lstStyle/>
                    <a:p>
                      <a:pPr algn="ctr"/>
                      <a:r>
                        <a:rPr lang="nl-BE" sz="3200" b="1" dirty="0" smtClean="0"/>
                        <a:t>M</a:t>
                      </a:r>
                      <a:endParaRPr lang="nl-BE" sz="3200" b="1" dirty="0"/>
                    </a:p>
                  </a:txBody>
                  <a:tcPr anchor="ctr"/>
                </a:tc>
                <a:tc>
                  <a:txBody>
                    <a:bodyPr/>
                    <a:lstStyle/>
                    <a:p>
                      <a:pPr algn="ctr"/>
                      <a:r>
                        <a:rPr lang="nl-BE" sz="3200" b="1" dirty="0" smtClean="0"/>
                        <a:t>D</a:t>
                      </a:r>
                      <a:endParaRPr lang="nl-BE" sz="3200" b="1" dirty="0"/>
                    </a:p>
                  </a:txBody>
                  <a:tcPr anchor="ctr"/>
                </a:tc>
                <a:tc>
                  <a:txBody>
                    <a:bodyPr/>
                    <a:lstStyle/>
                    <a:p>
                      <a:pPr algn="ctr"/>
                      <a:r>
                        <a:rPr lang="nl-BE" sz="3200" b="1" dirty="0" smtClean="0"/>
                        <a:t>A</a:t>
                      </a:r>
                      <a:endParaRPr lang="nl-BE" sz="3200" b="1" dirty="0"/>
                    </a:p>
                  </a:txBody>
                  <a:tcPr anchor="ctr"/>
                </a:tc>
              </a:tr>
            </a:tbl>
          </a:graphicData>
        </a:graphic>
      </p:graphicFrame>
      <p:sp>
        <p:nvSpPr>
          <p:cNvPr id="3" name="Tekstvak 2"/>
          <p:cNvSpPr txBox="1"/>
          <p:nvPr/>
        </p:nvSpPr>
        <p:spPr>
          <a:xfrm>
            <a:off x="6503315" y="2060848"/>
            <a:ext cx="2232248" cy="2954655"/>
          </a:xfrm>
          <a:prstGeom prst="rect">
            <a:avLst/>
          </a:prstGeom>
          <a:noFill/>
        </p:spPr>
        <p:txBody>
          <a:bodyPr wrap="square" rtlCol="0">
            <a:spAutoFit/>
          </a:bodyPr>
          <a:lstStyle/>
          <a:p>
            <a:pPr marL="285750" indent="-285750">
              <a:buFont typeface="Arial" panose="020B0604020202020204" pitchFamily="34" charset="0"/>
              <a:buChar char="•"/>
            </a:pPr>
            <a:r>
              <a:rPr lang="nl-BE" sz="2400" dirty="0" smtClean="0"/>
              <a:t>administratie</a:t>
            </a:r>
          </a:p>
          <a:p>
            <a:pPr marL="285750" indent="-285750">
              <a:buFont typeface="Arial" panose="020B0604020202020204" pitchFamily="34" charset="0"/>
              <a:buChar char="•"/>
            </a:pPr>
            <a:r>
              <a:rPr lang="nl-BE" sz="2400" dirty="0" smtClean="0"/>
              <a:t>marketing</a:t>
            </a:r>
          </a:p>
          <a:p>
            <a:pPr marL="285750" indent="-285750">
              <a:buFont typeface="Arial" panose="020B0604020202020204" pitchFamily="34" charset="0"/>
              <a:buChar char="•"/>
            </a:pPr>
            <a:r>
              <a:rPr lang="nl-BE" sz="2400" dirty="0" smtClean="0"/>
              <a:t>kwaliteit</a:t>
            </a:r>
          </a:p>
          <a:p>
            <a:pPr marL="285750" indent="-285750">
              <a:buFont typeface="Arial" panose="020B0604020202020204" pitchFamily="34" charset="0"/>
              <a:buChar char="•"/>
            </a:pPr>
            <a:r>
              <a:rPr lang="nl-BE" sz="2400" dirty="0" smtClean="0"/>
              <a:t>productie</a:t>
            </a:r>
          </a:p>
          <a:p>
            <a:pPr marL="285750" indent="-285750">
              <a:buFont typeface="Arial" panose="020B0604020202020204" pitchFamily="34" charset="0"/>
              <a:buChar char="•"/>
            </a:pPr>
            <a:r>
              <a:rPr lang="nl-BE" sz="2400" dirty="0" smtClean="0"/>
              <a:t>magazijn</a:t>
            </a:r>
          </a:p>
          <a:p>
            <a:pPr marL="285750" indent="-285750">
              <a:buFont typeface="Arial" panose="020B0604020202020204" pitchFamily="34" charset="0"/>
              <a:buChar char="•"/>
            </a:pPr>
            <a:r>
              <a:rPr lang="nl-BE" sz="2400" dirty="0" smtClean="0"/>
              <a:t>ontwikkeling</a:t>
            </a:r>
          </a:p>
          <a:p>
            <a:pPr marL="285750" indent="-285750">
              <a:buFont typeface="Arial" panose="020B0604020202020204" pitchFamily="34" charset="0"/>
              <a:buChar char="•"/>
            </a:pPr>
            <a:r>
              <a:rPr lang="nl-BE" sz="2400" dirty="0" smtClean="0"/>
              <a:t>onderhoud </a:t>
            </a:r>
          </a:p>
          <a:p>
            <a:endParaRPr lang="nl-BE" dirty="0"/>
          </a:p>
        </p:txBody>
      </p:sp>
    </p:spTree>
    <p:extLst>
      <p:ext uri="{BB962C8B-B14F-4D97-AF65-F5344CB8AC3E}">
        <p14:creationId xmlns:p14="http://schemas.microsoft.com/office/powerpoint/2010/main" val="1286890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988840"/>
            <a:ext cx="8407893" cy="4407408"/>
          </a:xfrm>
        </p:spPr>
        <p:txBody>
          <a:bodyPr anchor="ctr"/>
          <a:lstStyle/>
          <a:p>
            <a:pPr marL="45720" lvl="0" indent="0">
              <a:buNone/>
            </a:pPr>
            <a:r>
              <a:rPr lang="nl-BE" sz="2800" u="sng" dirty="0" smtClean="0"/>
              <a:t>Voedingsindustrie</a:t>
            </a:r>
          </a:p>
          <a:p>
            <a:pPr marL="45720" lvl="0" indent="0">
              <a:buNone/>
            </a:pPr>
            <a:endParaRPr lang="nl-BE" sz="2800" dirty="0" smtClean="0"/>
          </a:p>
          <a:p>
            <a:pPr marL="45720" lvl="0" indent="0">
              <a:buNone/>
            </a:pPr>
            <a:endParaRPr lang="nl-BE" sz="2800" dirty="0" smtClean="0"/>
          </a:p>
          <a:p>
            <a:pPr marL="45720" lvl="0" indent="0">
              <a:buNone/>
            </a:pPr>
            <a:r>
              <a:rPr lang="nl-BE" sz="2800" dirty="0" smtClean="0"/>
              <a:t>Deze </a:t>
            </a:r>
            <a:r>
              <a:rPr lang="nl-BE" sz="2800" dirty="0"/>
              <a:t>afdeling zorgt voor het maken van frisdranken. Verschillende kleine stappen zorgen samen voor een afgewerkt product. Eerst bereiden ze </a:t>
            </a:r>
            <a:r>
              <a:rPr lang="nl-BE" sz="2800" dirty="0" smtClean="0"/>
              <a:t>siroop.</a:t>
            </a:r>
          </a:p>
          <a:p>
            <a:pPr marL="45720" lvl="0" indent="0">
              <a:buNone/>
            </a:pPr>
            <a:r>
              <a:rPr lang="nl-BE" sz="2800" dirty="0" smtClean="0"/>
              <a:t>Dan </a:t>
            </a:r>
            <a:r>
              <a:rPr lang="nl-BE" sz="2800" dirty="0"/>
              <a:t>mengen ze water, koolzuur en </a:t>
            </a:r>
            <a:r>
              <a:rPr lang="nl-BE" sz="2800" dirty="0" smtClean="0"/>
              <a:t>siroop.</a:t>
            </a:r>
          </a:p>
          <a:p>
            <a:pPr marL="45720" lvl="0" indent="0">
              <a:buNone/>
            </a:pPr>
            <a:r>
              <a:rPr lang="nl-BE" sz="2800" dirty="0" smtClean="0"/>
              <a:t>Tenslotte </a:t>
            </a:r>
            <a:r>
              <a:rPr lang="nl-BE" sz="2800" dirty="0"/>
              <a:t>vullen ze de flessen. </a:t>
            </a:r>
            <a:endParaRPr lang="nl-BE" dirty="0"/>
          </a:p>
        </p:txBody>
      </p:sp>
      <p:sp>
        <p:nvSpPr>
          <p:cNvPr id="3" name="Titel 2"/>
          <p:cNvSpPr>
            <a:spLocks noGrp="1"/>
          </p:cNvSpPr>
          <p:nvPr>
            <p:ph type="title"/>
          </p:nvPr>
        </p:nvSpPr>
        <p:spPr/>
        <p:txBody>
          <a:bodyPr/>
          <a:lstStyle/>
          <a:p>
            <a:r>
              <a:rPr lang="nl-BE" dirty="0" smtClean="0"/>
              <a:t>Vraag 1</a:t>
            </a:r>
            <a:endParaRPr lang="nl-BE"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127"/>
          <a:stretch/>
        </p:blipFill>
        <p:spPr>
          <a:xfrm>
            <a:off x="6156176" y="1822648"/>
            <a:ext cx="2600325" cy="1750368"/>
          </a:xfrm>
          <a:prstGeom prst="rect">
            <a:avLst/>
          </a:prstGeom>
        </p:spPr>
      </p:pic>
    </p:spTree>
    <p:extLst>
      <p:ext uri="{BB962C8B-B14F-4D97-AF65-F5344CB8AC3E}">
        <p14:creationId xmlns:p14="http://schemas.microsoft.com/office/powerpoint/2010/main" val="3100117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878281"/>
          </a:xfrm>
        </p:spPr>
        <p:txBody>
          <a:bodyPr anchor="ctr">
            <a:normAutofit fontScale="85000" lnSpcReduction="20000"/>
          </a:bodyPr>
          <a:lstStyle/>
          <a:p>
            <a:pPr marL="45720" lvl="0" indent="0">
              <a:buNone/>
            </a:pPr>
            <a:endParaRPr lang="nl-BE" sz="2800" u="sng" dirty="0" smtClean="0"/>
          </a:p>
          <a:p>
            <a:pPr marL="45720" lvl="0" indent="0">
              <a:buNone/>
            </a:pPr>
            <a:r>
              <a:rPr lang="nl-BE" sz="3300" u="sng" dirty="0" smtClean="0"/>
              <a:t>Media, drukkerij- en </a:t>
            </a:r>
          </a:p>
          <a:p>
            <a:pPr marL="45720" lvl="0" indent="0">
              <a:buNone/>
            </a:pPr>
            <a:r>
              <a:rPr lang="nl-BE" sz="3300" u="sng" dirty="0" smtClean="0"/>
              <a:t>uitgeverijsector </a:t>
            </a:r>
          </a:p>
          <a:p>
            <a:pPr marL="45720" lvl="0" indent="0">
              <a:buNone/>
            </a:pPr>
            <a:endParaRPr lang="nl-BE" sz="3300" dirty="0" smtClean="0"/>
          </a:p>
          <a:p>
            <a:pPr marL="45720" lvl="0" indent="0">
              <a:buNone/>
            </a:pPr>
            <a:endParaRPr lang="nl-BE" sz="3300" dirty="0" smtClean="0"/>
          </a:p>
          <a:p>
            <a:pPr marL="45720" lvl="0" indent="0">
              <a:lnSpc>
                <a:spcPct val="120000"/>
              </a:lnSpc>
              <a:buNone/>
            </a:pPr>
            <a:r>
              <a:rPr lang="nl-BE" sz="3300" dirty="0" smtClean="0"/>
              <a:t>Hier wordt </a:t>
            </a:r>
            <a:r>
              <a:rPr lang="nl-BE" sz="3300" dirty="0"/>
              <a:t>papier geleverd in grote rollen. </a:t>
            </a:r>
            <a:r>
              <a:rPr lang="nl-BE" sz="3300" dirty="0" smtClean="0"/>
              <a:t>Deze </a:t>
            </a:r>
            <a:r>
              <a:rPr lang="nl-BE" sz="3300" dirty="0"/>
              <a:t>worden uitgepakt, geregistreerd en gesorteerd. Daarna worden ze opgeslagen volgens een codesysteem. </a:t>
            </a:r>
            <a:r>
              <a:rPr lang="nl-BE" sz="3300" dirty="0" smtClean="0"/>
              <a:t>Ook tijdschriften </a:t>
            </a:r>
            <a:r>
              <a:rPr lang="nl-BE" sz="3300" dirty="0"/>
              <a:t>worden hier gestapeld op paletten, zodat ze later kunnen vertrekken naar de winkels.  </a:t>
            </a:r>
          </a:p>
          <a:p>
            <a:pPr marL="45720" indent="0">
              <a:buNone/>
            </a:pPr>
            <a:endParaRPr lang="nl-BE" dirty="0"/>
          </a:p>
        </p:txBody>
      </p:sp>
      <p:sp>
        <p:nvSpPr>
          <p:cNvPr id="3" name="Titel 2"/>
          <p:cNvSpPr>
            <a:spLocks noGrp="1"/>
          </p:cNvSpPr>
          <p:nvPr>
            <p:ph type="title"/>
          </p:nvPr>
        </p:nvSpPr>
        <p:spPr/>
        <p:txBody>
          <a:bodyPr/>
          <a:lstStyle/>
          <a:p>
            <a:r>
              <a:rPr lang="nl-BE" dirty="0" smtClean="0"/>
              <a:t>Vraag 2</a:t>
            </a:r>
            <a:endParaRPr lang="nl-BE"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5298"/>
          <a:stretch/>
        </p:blipFill>
        <p:spPr>
          <a:xfrm>
            <a:off x="5654600" y="1700808"/>
            <a:ext cx="3237880" cy="2042724"/>
          </a:xfrm>
          <a:prstGeom prst="rect">
            <a:avLst/>
          </a:prstGeom>
        </p:spPr>
      </p:pic>
    </p:spTree>
    <p:extLst>
      <p:ext uri="{BB962C8B-B14F-4D97-AF65-F5344CB8AC3E}">
        <p14:creationId xmlns:p14="http://schemas.microsoft.com/office/powerpoint/2010/main" val="3297409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502920" indent="-457200">
              <a:buFont typeface="+mj-lt"/>
              <a:buAutoNum type="arabicPeriod"/>
            </a:pPr>
            <a:endParaRPr lang="nl-BE" sz="2800" dirty="0" smtClean="0"/>
          </a:p>
          <a:p>
            <a:pPr marL="502920" indent="-457200">
              <a:buFont typeface="+mj-lt"/>
              <a:buAutoNum type="arabicPeriod"/>
            </a:pPr>
            <a:r>
              <a:rPr lang="nl-BE" sz="2800" dirty="0" smtClean="0"/>
              <a:t>Industrie in België</a:t>
            </a:r>
          </a:p>
          <a:p>
            <a:pPr marL="502920" indent="-457200">
              <a:buFont typeface="+mj-lt"/>
              <a:buAutoNum type="arabicPeriod"/>
            </a:pPr>
            <a:r>
              <a:rPr lang="nl-BE" sz="2800" dirty="0" smtClean="0"/>
              <a:t>Binnenkijken in een bedrijf</a:t>
            </a:r>
          </a:p>
          <a:p>
            <a:pPr marL="502920" indent="-457200">
              <a:buFont typeface="+mj-lt"/>
              <a:buAutoNum type="arabicPeriod"/>
            </a:pPr>
            <a:r>
              <a:rPr lang="nl-BE" sz="2800" dirty="0" smtClean="0"/>
              <a:t>Wie doet wat in de industrie? </a:t>
            </a:r>
          </a:p>
          <a:p>
            <a:pPr marL="502920" indent="-457200">
              <a:buFont typeface="+mj-lt"/>
              <a:buAutoNum type="arabicPeriod"/>
            </a:pPr>
            <a:r>
              <a:rPr lang="nl-BE" sz="2800" dirty="0" smtClean="0"/>
              <a:t>Veiligheid, kwaliteit, duurzaamheid en meer</a:t>
            </a:r>
          </a:p>
          <a:p>
            <a:pPr marL="502920" indent="-457200">
              <a:buFont typeface="+mj-lt"/>
              <a:buAutoNum type="arabicPeriod"/>
            </a:pPr>
            <a:endParaRPr lang="nl-BE" sz="2800" dirty="0" smtClean="0"/>
          </a:p>
          <a:p>
            <a:pPr marL="560070" indent="-514350">
              <a:buFont typeface="+mj-lt"/>
              <a:buAutoNum type="arabicPeriod" startAt="5"/>
            </a:pPr>
            <a:r>
              <a:rPr lang="nl-BE" sz="2800" dirty="0" smtClean="0"/>
              <a:t>Talenten en interesses</a:t>
            </a:r>
            <a:endParaRPr lang="nl-BE" sz="2800" dirty="0"/>
          </a:p>
        </p:txBody>
      </p:sp>
      <p:sp>
        <p:nvSpPr>
          <p:cNvPr id="3" name="Titel 2"/>
          <p:cNvSpPr>
            <a:spLocks noGrp="1"/>
          </p:cNvSpPr>
          <p:nvPr>
            <p:ph type="title"/>
          </p:nvPr>
        </p:nvSpPr>
        <p:spPr/>
        <p:txBody>
          <a:bodyPr/>
          <a:lstStyle/>
          <a:p>
            <a:r>
              <a:rPr lang="nl-BE" dirty="0" smtClean="0"/>
              <a:t>5 RONDES</a:t>
            </a:r>
            <a:endParaRPr lang="nl-BE" dirty="0"/>
          </a:p>
        </p:txBody>
      </p:sp>
    </p:spTree>
    <p:extLst>
      <p:ext uri="{BB962C8B-B14F-4D97-AF65-F5344CB8AC3E}">
        <p14:creationId xmlns:p14="http://schemas.microsoft.com/office/powerpoint/2010/main" val="3329162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a:bodyPr>
          <a:lstStyle/>
          <a:p>
            <a:pPr marL="45720" lvl="0" indent="0">
              <a:buNone/>
            </a:pPr>
            <a:endParaRPr lang="nl-BE" sz="2800" u="sng" dirty="0" smtClean="0"/>
          </a:p>
          <a:p>
            <a:pPr marL="45720" lvl="0" indent="0">
              <a:buNone/>
            </a:pPr>
            <a:r>
              <a:rPr lang="nl-BE" sz="2800" u="sng" dirty="0" smtClean="0"/>
              <a:t>Metaalindustrie </a:t>
            </a:r>
          </a:p>
          <a:p>
            <a:pPr marL="45720" lvl="0" indent="0">
              <a:buNone/>
            </a:pPr>
            <a:endParaRPr lang="nl-BE" sz="2800" dirty="0" smtClean="0"/>
          </a:p>
          <a:p>
            <a:pPr marL="45720" lvl="0" indent="0">
              <a:buNone/>
            </a:pPr>
            <a:endParaRPr lang="nl-BE" sz="2800" dirty="0" smtClean="0"/>
          </a:p>
          <a:p>
            <a:pPr marL="45720" lvl="0" indent="0">
              <a:buNone/>
            </a:pPr>
            <a:r>
              <a:rPr lang="nl-BE" sz="2800" dirty="0"/>
              <a:t>Deze afdeling zorgt ervoor dat de machines en robots in de productielijn van de autofabriek niet stilvallen. Zij proberen problemen aan onderdelen van machines te voorkomen en </a:t>
            </a:r>
            <a:r>
              <a:rPr lang="nl-BE" sz="2800" dirty="0" smtClean="0"/>
              <a:t>te herstellen</a:t>
            </a:r>
            <a:r>
              <a:rPr lang="nl-BE" sz="2800" dirty="0"/>
              <a:t>. </a:t>
            </a:r>
          </a:p>
          <a:p>
            <a:pPr marL="45720" indent="0">
              <a:buNone/>
            </a:pPr>
            <a:endParaRPr lang="nl-BE" dirty="0"/>
          </a:p>
        </p:txBody>
      </p:sp>
      <p:sp>
        <p:nvSpPr>
          <p:cNvPr id="3" name="Titel 2"/>
          <p:cNvSpPr>
            <a:spLocks noGrp="1"/>
          </p:cNvSpPr>
          <p:nvPr>
            <p:ph type="title"/>
          </p:nvPr>
        </p:nvSpPr>
        <p:spPr/>
        <p:txBody>
          <a:bodyPr/>
          <a:lstStyle/>
          <a:p>
            <a:r>
              <a:rPr lang="nl-BE" dirty="0" smtClean="0"/>
              <a:t>Vraag 3</a:t>
            </a:r>
            <a:endParaRPr lang="nl-BE"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b="13832"/>
          <a:stretch/>
        </p:blipFill>
        <p:spPr>
          <a:xfrm>
            <a:off x="5724128" y="1878733"/>
            <a:ext cx="2952328" cy="1694283"/>
          </a:xfrm>
          <a:prstGeom prst="rect">
            <a:avLst/>
          </a:prstGeom>
        </p:spPr>
      </p:pic>
    </p:spTree>
    <p:extLst>
      <p:ext uri="{BB962C8B-B14F-4D97-AF65-F5344CB8AC3E}">
        <p14:creationId xmlns:p14="http://schemas.microsoft.com/office/powerpoint/2010/main" val="603670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340768"/>
            <a:ext cx="8407893" cy="4878282"/>
          </a:xfrm>
        </p:spPr>
        <p:txBody>
          <a:bodyPr anchor="ctr">
            <a:normAutofit fontScale="92500"/>
          </a:bodyPr>
          <a:lstStyle/>
          <a:p>
            <a:pPr marL="45720" indent="0">
              <a:buNone/>
            </a:pPr>
            <a:endParaRPr lang="nl-BE" sz="2800" dirty="0" smtClean="0"/>
          </a:p>
          <a:p>
            <a:pPr marL="45720" indent="0">
              <a:buNone/>
            </a:pPr>
            <a:endParaRPr lang="nl-BE" sz="2800" dirty="0"/>
          </a:p>
          <a:p>
            <a:pPr marL="45720" indent="0">
              <a:buNone/>
            </a:pPr>
            <a:r>
              <a:rPr lang="nl-BE" sz="2800" u="sng" dirty="0" smtClean="0"/>
              <a:t>Kleding- en textielindustrie </a:t>
            </a:r>
          </a:p>
          <a:p>
            <a:pPr marL="45720" indent="0">
              <a:buNone/>
            </a:pPr>
            <a:endParaRPr lang="nl-BE" sz="2800" dirty="0"/>
          </a:p>
          <a:p>
            <a:pPr marL="45720" lvl="0" indent="0">
              <a:buNone/>
            </a:pPr>
            <a:endParaRPr lang="nl-BE" sz="2800" dirty="0" smtClean="0"/>
          </a:p>
          <a:p>
            <a:pPr marL="45720" lvl="0" indent="0">
              <a:lnSpc>
                <a:spcPct val="110000"/>
              </a:lnSpc>
              <a:buNone/>
            </a:pPr>
            <a:r>
              <a:rPr lang="nl-BE" sz="2800" dirty="0" smtClean="0"/>
              <a:t>Deze </a:t>
            </a:r>
            <a:r>
              <a:rPr lang="nl-BE" sz="2800" dirty="0"/>
              <a:t>afdeling organiseert controles tijdens het productieproces. Afwijkingen aan de gemaakte stoffen of kledingstukken worden opgespoord en aangeduid als “herstelwerk” of als “afval”. De opgemerkte fouten worden nauwkeurig genoteerd. </a:t>
            </a:r>
            <a:endParaRPr lang="nl-BE" sz="2800" dirty="0" smtClean="0"/>
          </a:p>
          <a:p>
            <a:pPr marL="45720" indent="0">
              <a:buNone/>
            </a:pPr>
            <a:endParaRPr lang="nl-BE" dirty="0"/>
          </a:p>
        </p:txBody>
      </p:sp>
      <p:sp>
        <p:nvSpPr>
          <p:cNvPr id="3" name="Titel 2"/>
          <p:cNvSpPr>
            <a:spLocks noGrp="1"/>
          </p:cNvSpPr>
          <p:nvPr>
            <p:ph type="title"/>
          </p:nvPr>
        </p:nvSpPr>
        <p:spPr/>
        <p:txBody>
          <a:bodyPr/>
          <a:lstStyle/>
          <a:p>
            <a:r>
              <a:rPr lang="nl-BE" dirty="0" smtClean="0"/>
              <a:t>Vraag 4</a:t>
            </a:r>
            <a:endParaRPr lang="nl-BE"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1772816"/>
            <a:ext cx="3418764" cy="1871472"/>
          </a:xfrm>
          <a:prstGeom prst="rect">
            <a:avLst/>
          </a:prstGeom>
        </p:spPr>
      </p:pic>
    </p:spTree>
    <p:extLst>
      <p:ext uri="{BB962C8B-B14F-4D97-AF65-F5344CB8AC3E}">
        <p14:creationId xmlns:p14="http://schemas.microsoft.com/office/powerpoint/2010/main" val="1733827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878281"/>
          </a:xfrm>
        </p:spPr>
        <p:txBody>
          <a:bodyPr anchor="ctr">
            <a:normAutofit/>
          </a:bodyPr>
          <a:lstStyle/>
          <a:p>
            <a:pPr marL="45720" lvl="0" indent="0">
              <a:buNone/>
            </a:pPr>
            <a:endParaRPr lang="nl-BE" sz="2800" dirty="0" smtClean="0"/>
          </a:p>
          <a:p>
            <a:pPr marL="45720" lvl="0" indent="0">
              <a:buNone/>
            </a:pPr>
            <a:r>
              <a:rPr lang="nl-BE" sz="2800" u="sng" dirty="0" smtClean="0"/>
              <a:t>Chemie en petroleum</a:t>
            </a:r>
          </a:p>
          <a:p>
            <a:pPr marL="45720" lvl="0" indent="0">
              <a:buNone/>
            </a:pPr>
            <a:endParaRPr lang="nl-BE" sz="2800" dirty="0" smtClean="0"/>
          </a:p>
          <a:p>
            <a:pPr marL="45720" lvl="0" indent="0">
              <a:buNone/>
            </a:pPr>
            <a:endParaRPr lang="nl-BE" sz="2800" dirty="0"/>
          </a:p>
          <a:p>
            <a:pPr marL="45720" lvl="0" indent="0">
              <a:buNone/>
            </a:pPr>
            <a:r>
              <a:rPr lang="nl-BE" sz="2800" dirty="0" smtClean="0"/>
              <a:t>Dit wordt </a:t>
            </a:r>
            <a:r>
              <a:rPr lang="nl-BE" sz="2800" dirty="0"/>
              <a:t>ook wel de </a:t>
            </a:r>
            <a:r>
              <a:rPr lang="nl-BE" sz="2800" dirty="0" smtClean="0"/>
              <a:t>R&amp;D-afdeling </a:t>
            </a:r>
            <a:r>
              <a:rPr lang="nl-BE" sz="2800" dirty="0"/>
              <a:t>genoemd. Hier worden nieuwe geneesmiddelen ontworpen. </a:t>
            </a:r>
            <a:r>
              <a:rPr lang="nl-BE" sz="2800" dirty="0" smtClean="0"/>
              <a:t>Tijdens </a:t>
            </a:r>
            <a:r>
              <a:rPr lang="nl-BE" sz="2800" dirty="0"/>
              <a:t>het ontwerpproces moet men rekening houden met verschillende kwaliteitseisen en met de veiligheid van de patiënten. </a:t>
            </a:r>
            <a:endParaRPr lang="nl-BE" dirty="0"/>
          </a:p>
        </p:txBody>
      </p:sp>
      <p:sp>
        <p:nvSpPr>
          <p:cNvPr id="3" name="Titel 2"/>
          <p:cNvSpPr>
            <a:spLocks noGrp="1"/>
          </p:cNvSpPr>
          <p:nvPr>
            <p:ph type="title"/>
          </p:nvPr>
        </p:nvSpPr>
        <p:spPr/>
        <p:txBody>
          <a:bodyPr/>
          <a:lstStyle/>
          <a:p>
            <a:r>
              <a:rPr lang="nl-BE" dirty="0" smtClean="0"/>
              <a:t>Vraag 5</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859257"/>
            <a:ext cx="2771800" cy="1857775"/>
          </a:xfrm>
          <a:prstGeom prst="rect">
            <a:avLst/>
          </a:prstGeom>
        </p:spPr>
      </p:pic>
    </p:spTree>
    <p:extLst>
      <p:ext uri="{BB962C8B-B14F-4D97-AF65-F5344CB8AC3E}">
        <p14:creationId xmlns:p14="http://schemas.microsoft.com/office/powerpoint/2010/main" val="3187134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950289"/>
          </a:xfrm>
        </p:spPr>
        <p:txBody>
          <a:bodyPr anchor="ctr">
            <a:normAutofit lnSpcReduction="10000"/>
          </a:bodyPr>
          <a:lstStyle/>
          <a:p>
            <a:pPr marL="45720" lvl="0" indent="0">
              <a:buNone/>
            </a:pPr>
            <a:endParaRPr lang="nl-BE" sz="2800" dirty="0" smtClean="0"/>
          </a:p>
          <a:p>
            <a:pPr marL="45720" lvl="0" indent="0">
              <a:buNone/>
            </a:pPr>
            <a:r>
              <a:rPr lang="nl-BE" sz="2800" u="sng" dirty="0" smtClean="0"/>
              <a:t>Houtnijverheid</a:t>
            </a:r>
          </a:p>
          <a:p>
            <a:pPr marL="45720" lvl="0" indent="0">
              <a:buNone/>
            </a:pPr>
            <a:endParaRPr lang="nl-BE" sz="2800" dirty="0"/>
          </a:p>
          <a:p>
            <a:pPr marL="45720" lvl="0" indent="0">
              <a:buNone/>
            </a:pPr>
            <a:r>
              <a:rPr lang="nl-BE" sz="2800" dirty="0"/>
              <a:t>Deze afdeling in houtbedrijf </a:t>
            </a:r>
            <a:endParaRPr lang="nl-BE" sz="2800" dirty="0" smtClean="0"/>
          </a:p>
          <a:p>
            <a:pPr marL="45720" lvl="0" indent="0">
              <a:buNone/>
            </a:pPr>
            <a:r>
              <a:rPr lang="nl-BE" sz="2800" dirty="0" err="1" smtClean="0"/>
              <a:t>Klopterop</a:t>
            </a:r>
            <a:r>
              <a:rPr lang="nl-BE" sz="2800" dirty="0" smtClean="0"/>
              <a:t> </a:t>
            </a:r>
            <a:r>
              <a:rPr lang="nl-BE" sz="2800" dirty="0"/>
              <a:t>heeft verschillende taken: </a:t>
            </a:r>
            <a:endParaRPr lang="nl-BE" sz="2800" dirty="0" smtClean="0"/>
          </a:p>
          <a:p>
            <a:pPr marL="45720" lvl="0" indent="0">
              <a:buNone/>
            </a:pPr>
            <a:r>
              <a:rPr lang="nl-BE" sz="2800" dirty="0" smtClean="0"/>
              <a:t>bv</a:t>
            </a:r>
            <a:r>
              <a:rPr lang="nl-BE" sz="2800" dirty="0"/>
              <a:t>. aankoop van hardhout, personeelsgegevens bijhouden, facturen opmaken en vervoer regelen. Deze mensen houden alle informatie over producten, klanten en personeel bij. De gegevens worden regelmatig aangepast op papier of op de computer. </a:t>
            </a:r>
          </a:p>
        </p:txBody>
      </p:sp>
      <p:sp>
        <p:nvSpPr>
          <p:cNvPr id="3" name="Titel 2"/>
          <p:cNvSpPr>
            <a:spLocks noGrp="1"/>
          </p:cNvSpPr>
          <p:nvPr>
            <p:ph type="title"/>
          </p:nvPr>
        </p:nvSpPr>
        <p:spPr/>
        <p:txBody>
          <a:bodyPr/>
          <a:lstStyle/>
          <a:p>
            <a:r>
              <a:rPr lang="nl-BE" dirty="0" smtClean="0"/>
              <a:t>Vraag 6</a:t>
            </a:r>
            <a:endParaRPr lang="nl-BE"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1772816"/>
            <a:ext cx="2553072" cy="1880763"/>
          </a:xfrm>
          <a:prstGeom prst="rect">
            <a:avLst/>
          </a:prstGeom>
        </p:spPr>
      </p:pic>
    </p:spTree>
    <p:extLst>
      <p:ext uri="{BB962C8B-B14F-4D97-AF65-F5344CB8AC3E}">
        <p14:creationId xmlns:p14="http://schemas.microsoft.com/office/powerpoint/2010/main" val="32957901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950289"/>
          </a:xfrm>
        </p:spPr>
        <p:txBody>
          <a:bodyPr anchor="ctr">
            <a:normAutofit lnSpcReduction="10000"/>
          </a:bodyPr>
          <a:lstStyle/>
          <a:p>
            <a:pPr marL="45720" lvl="0" indent="0">
              <a:buNone/>
            </a:pPr>
            <a:endParaRPr lang="nl-BE" sz="2800" dirty="0" smtClean="0"/>
          </a:p>
          <a:p>
            <a:pPr marL="45720" lvl="0" indent="0">
              <a:buNone/>
            </a:pPr>
            <a:r>
              <a:rPr lang="nl-BE" sz="2800" u="sng" dirty="0" smtClean="0"/>
              <a:t>Steen- en glasindustrie</a:t>
            </a:r>
          </a:p>
          <a:p>
            <a:pPr marL="45720" lvl="0" indent="0">
              <a:buNone/>
            </a:pPr>
            <a:endParaRPr lang="nl-BE" sz="2800" dirty="0" smtClean="0"/>
          </a:p>
          <a:p>
            <a:pPr marL="45720" lvl="0" indent="0">
              <a:buNone/>
            </a:pPr>
            <a:endParaRPr lang="nl-BE" sz="2800" dirty="0" smtClean="0"/>
          </a:p>
          <a:p>
            <a:pPr marL="45720" lvl="0" indent="0">
              <a:buNone/>
            </a:pPr>
            <a:r>
              <a:rPr lang="nl-BE" sz="2800" dirty="0"/>
              <a:t>Deze afdeling organiseert marktonderzoeken om de vraag en de wensen van de klanten naar drinkglazen vast te stellen. Deze mensen staan ook in voor het maken van reclame voor de producten.  Zo stellen zij nieuwsbrieven, folders en een website op en gaan zij naar beurzen om hun producten aan te prijzen. </a:t>
            </a:r>
          </a:p>
        </p:txBody>
      </p:sp>
      <p:sp>
        <p:nvSpPr>
          <p:cNvPr id="3" name="Titel 2"/>
          <p:cNvSpPr>
            <a:spLocks noGrp="1"/>
          </p:cNvSpPr>
          <p:nvPr>
            <p:ph type="title"/>
          </p:nvPr>
        </p:nvSpPr>
        <p:spPr/>
        <p:txBody>
          <a:bodyPr/>
          <a:lstStyle/>
          <a:p>
            <a:r>
              <a:rPr lang="nl-BE" dirty="0" smtClean="0"/>
              <a:t>Vraag 7</a:t>
            </a:r>
            <a:endParaRPr lang="nl-BE"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l="21371" t="28275"/>
          <a:stretch/>
        </p:blipFill>
        <p:spPr>
          <a:xfrm>
            <a:off x="5981700" y="1799896"/>
            <a:ext cx="2802260" cy="1917136"/>
          </a:xfrm>
          <a:prstGeom prst="rect">
            <a:avLst/>
          </a:prstGeom>
        </p:spPr>
      </p:pic>
    </p:spTree>
    <p:extLst>
      <p:ext uri="{BB962C8B-B14F-4D97-AF65-F5344CB8AC3E}">
        <p14:creationId xmlns:p14="http://schemas.microsoft.com/office/powerpoint/2010/main" val="1672456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734265"/>
          </a:xfrm>
        </p:spPr>
        <p:txBody>
          <a:bodyPr anchor="ctr">
            <a:normAutofit/>
          </a:bodyPr>
          <a:lstStyle/>
          <a:p>
            <a:pPr marL="45720" lvl="0" indent="0">
              <a:buNone/>
            </a:pPr>
            <a:endParaRPr lang="nl-BE" sz="2800" dirty="0" smtClean="0"/>
          </a:p>
          <a:p>
            <a:pPr marL="45720" lvl="0" indent="0">
              <a:buNone/>
            </a:pPr>
            <a:endParaRPr lang="nl-BE" sz="2800" dirty="0"/>
          </a:p>
          <a:p>
            <a:pPr marL="45720" lvl="0" indent="0">
              <a:buNone/>
            </a:pPr>
            <a:endParaRPr lang="nl-BE" sz="2800" dirty="0" smtClean="0"/>
          </a:p>
          <a:p>
            <a:pPr marL="45720" lvl="0" indent="0">
              <a:buNone/>
            </a:pPr>
            <a:endParaRPr lang="nl-BE" sz="2800" dirty="0"/>
          </a:p>
          <a:p>
            <a:pPr marL="45720" lvl="0" indent="0">
              <a:buNone/>
            </a:pPr>
            <a:endParaRPr lang="nl-BE" sz="2800" dirty="0"/>
          </a:p>
          <a:p>
            <a:pPr marL="45720" lvl="0" indent="0" algn="ctr">
              <a:buNone/>
            </a:pPr>
            <a:r>
              <a:rPr lang="nl-BE" sz="2800" dirty="0" smtClean="0"/>
              <a:t>Welke </a:t>
            </a:r>
            <a:r>
              <a:rPr lang="nl-BE" sz="2800" dirty="0"/>
              <a:t>3 letters blijven er over in het </a:t>
            </a:r>
            <a:r>
              <a:rPr lang="nl-BE" sz="2800" dirty="0" smtClean="0"/>
              <a:t>rooster</a:t>
            </a:r>
            <a:r>
              <a:rPr lang="nl-BE" sz="2800" dirty="0"/>
              <a:t>? Welke Engelstalige afkorting vormen </a:t>
            </a:r>
            <a:r>
              <a:rPr lang="nl-BE" sz="2800" dirty="0" smtClean="0"/>
              <a:t>ze?</a:t>
            </a:r>
            <a:endParaRPr lang="nl-BE" sz="2800" dirty="0"/>
          </a:p>
          <a:p>
            <a:pPr marL="45720" indent="0">
              <a:buNone/>
            </a:pPr>
            <a:endParaRPr lang="nl-BE" dirty="0"/>
          </a:p>
        </p:txBody>
      </p:sp>
      <p:sp>
        <p:nvSpPr>
          <p:cNvPr id="3" name="Titel 2"/>
          <p:cNvSpPr>
            <a:spLocks noGrp="1"/>
          </p:cNvSpPr>
          <p:nvPr>
            <p:ph type="title"/>
          </p:nvPr>
        </p:nvSpPr>
        <p:spPr/>
        <p:txBody>
          <a:bodyPr/>
          <a:lstStyle/>
          <a:p>
            <a:r>
              <a:rPr lang="nl-BE" dirty="0" smtClean="0"/>
              <a:t>Vraag 8</a:t>
            </a:r>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906669033"/>
              </p:ext>
            </p:extLst>
          </p:nvPr>
        </p:nvGraphicFramePr>
        <p:xfrm>
          <a:off x="3275856" y="1916832"/>
          <a:ext cx="2376261" cy="2438400"/>
        </p:xfrm>
        <a:graphic>
          <a:graphicData uri="http://schemas.openxmlformats.org/drawingml/2006/table">
            <a:tbl>
              <a:tblPr firstRow="1" bandRow="1">
                <a:tableStyleId>{5940675A-B579-460E-94D1-54222C63F5DA}</a:tableStyleId>
              </a:tblPr>
              <a:tblGrid>
                <a:gridCol w="264029"/>
                <a:gridCol w="264029"/>
                <a:gridCol w="264029"/>
                <a:gridCol w="264029"/>
                <a:gridCol w="264029"/>
                <a:gridCol w="264029"/>
                <a:gridCol w="264029"/>
                <a:gridCol w="264029"/>
                <a:gridCol w="264029"/>
              </a:tblGrid>
              <a:tr h="279031">
                <a:tc>
                  <a:txBody>
                    <a:bodyPr/>
                    <a:lstStyle/>
                    <a:p>
                      <a:pPr algn="ctr"/>
                      <a:r>
                        <a:rPr lang="nl-BE" sz="1400" b="1" dirty="0" smtClean="0"/>
                        <a:t>O</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L</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W</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P</a:t>
                      </a:r>
                      <a:endParaRPr lang="nl-BE" sz="1400" b="1" dirty="0"/>
                    </a:p>
                  </a:txBody>
                  <a:tcPr anchor="ctr"/>
                </a:tc>
              </a:tr>
              <a:tr h="279031">
                <a:tc>
                  <a:txBody>
                    <a:bodyPr/>
                    <a:lstStyle/>
                    <a:p>
                      <a:pPr algn="ctr"/>
                      <a:r>
                        <a:rPr lang="nl-BE" sz="1400" b="1" dirty="0" smtClean="0"/>
                        <a:t>J</a:t>
                      </a:r>
                      <a:endParaRPr lang="nl-BE" sz="1400" b="1" dirty="0"/>
                    </a:p>
                  </a:txBody>
                  <a:tcPr anchor="ctr"/>
                </a:tc>
                <a:tc>
                  <a:txBody>
                    <a:bodyPr/>
                    <a:lstStyle/>
                    <a:p>
                      <a:pPr algn="ctr"/>
                      <a:r>
                        <a:rPr lang="nl-BE" sz="1400" b="1" dirty="0" smtClean="0"/>
                        <a:t>D</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G</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R</a:t>
                      </a:r>
                      <a:endParaRPr lang="nl-BE" sz="1400" b="1" dirty="0"/>
                    </a:p>
                  </a:txBody>
                  <a:tcPr anchor="ctr"/>
                </a:tc>
                <a:tc>
                  <a:txBody>
                    <a:bodyPr/>
                    <a:lstStyle/>
                    <a:p>
                      <a:pPr algn="ctr"/>
                      <a:r>
                        <a:rPr lang="nl-BE" sz="1400" b="1" dirty="0" smtClean="0"/>
                        <a:t>R</a:t>
                      </a:r>
                      <a:endParaRPr lang="nl-BE" sz="1400" b="1" dirty="0"/>
                    </a:p>
                  </a:txBody>
                  <a:tcPr anchor="ctr"/>
                </a:tc>
              </a:tr>
              <a:tr h="279031">
                <a:tc>
                  <a:txBody>
                    <a:bodyPr/>
                    <a:lstStyle/>
                    <a:p>
                      <a:pPr algn="ctr"/>
                      <a:r>
                        <a:rPr lang="nl-BE" sz="1400" b="1" dirty="0" smtClean="0"/>
                        <a:t>D</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O</a:t>
                      </a:r>
                      <a:endParaRPr lang="nl-BE" sz="1400" b="1" dirty="0"/>
                    </a:p>
                  </a:txBody>
                  <a:tcPr anchor="ctr"/>
                </a:tc>
              </a:tr>
              <a:tr h="279031">
                <a:tc>
                  <a:txBody>
                    <a:bodyPr/>
                    <a:lstStyle/>
                    <a:p>
                      <a:pPr algn="ctr"/>
                      <a:r>
                        <a:rPr lang="nl-BE" sz="1400" b="1" dirty="0" smtClean="0"/>
                        <a:t>U</a:t>
                      </a:r>
                      <a:endParaRPr lang="nl-BE" sz="1400" b="1" dirty="0"/>
                    </a:p>
                  </a:txBody>
                  <a:tcPr anchor="ctr"/>
                </a:tc>
                <a:tc>
                  <a:txBody>
                    <a:bodyPr/>
                    <a:lstStyle/>
                    <a:p>
                      <a:pPr algn="ctr"/>
                      <a:r>
                        <a:rPr lang="nl-BE" sz="1400" b="1" dirty="0" smtClean="0"/>
                        <a:t>R</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M</a:t>
                      </a:r>
                      <a:endParaRPr lang="nl-BE" sz="1400" b="1" dirty="0"/>
                    </a:p>
                  </a:txBody>
                  <a:tcPr anchor="ctr"/>
                </a:tc>
                <a:tc>
                  <a:txBody>
                    <a:bodyPr/>
                    <a:lstStyle/>
                    <a:p>
                      <a:pPr algn="ctr"/>
                      <a:r>
                        <a:rPr lang="nl-BE" sz="1400" b="1" dirty="0" smtClean="0"/>
                        <a:t>D</a:t>
                      </a:r>
                      <a:endParaRPr lang="nl-BE" sz="1400" b="1" dirty="0"/>
                    </a:p>
                  </a:txBody>
                  <a:tcPr anchor="ctr"/>
                </a:tc>
              </a:tr>
              <a:tr h="279031">
                <a:tc>
                  <a:txBody>
                    <a:bodyPr/>
                    <a:lstStyle/>
                    <a:p>
                      <a:pPr algn="ctr"/>
                      <a:r>
                        <a:rPr lang="nl-BE" sz="1400" b="1" dirty="0" smtClean="0"/>
                        <a:t>O</a:t>
                      </a:r>
                      <a:endParaRPr lang="nl-BE" sz="1400" b="1" dirty="0"/>
                    </a:p>
                  </a:txBody>
                  <a:tcPr anchor="ctr"/>
                </a:tc>
                <a:tc>
                  <a:txBody>
                    <a:bodyPr/>
                    <a:lstStyle/>
                    <a:p>
                      <a:pPr algn="ctr"/>
                      <a:r>
                        <a:rPr lang="nl-BE" sz="1400" b="1" dirty="0" smtClean="0"/>
                        <a:t>H</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L</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C</a:t>
                      </a:r>
                      <a:endParaRPr lang="nl-BE" sz="1400" b="1" dirty="0"/>
                    </a:p>
                  </a:txBody>
                  <a:tcPr anchor="ctr"/>
                </a:tc>
                <a:tc>
                  <a:txBody>
                    <a:bodyPr/>
                    <a:lstStyle/>
                    <a:p>
                      <a:pPr algn="ctr"/>
                      <a:r>
                        <a:rPr lang="nl-BE" sz="1400" b="1" dirty="0" smtClean="0"/>
                        <a:t>U</a:t>
                      </a:r>
                      <a:endParaRPr lang="nl-BE" sz="1400" b="1" dirty="0"/>
                    </a:p>
                  </a:txBody>
                  <a:tcPr anchor="ctr"/>
                </a:tc>
              </a:tr>
              <a:tr h="279031">
                <a:tc>
                  <a:txBody>
                    <a:bodyPr/>
                    <a:lstStyle/>
                    <a:p>
                      <a:pPr algn="ctr"/>
                      <a:r>
                        <a:rPr lang="nl-BE" sz="1400" b="1" dirty="0" smtClean="0"/>
                        <a:t>M</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W</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R</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I</a:t>
                      </a:r>
                      <a:endParaRPr lang="nl-BE" sz="1400" b="1" dirty="0"/>
                    </a:p>
                  </a:txBody>
                  <a:tcPr anchor="ctr"/>
                </a:tc>
              </a:tr>
              <a:tr h="279031">
                <a:tc>
                  <a:txBody>
                    <a:bodyPr/>
                    <a:lstStyle/>
                    <a:p>
                      <a:pPr algn="ctr"/>
                      <a:r>
                        <a:rPr lang="nl-BE" sz="1400" b="1" dirty="0" smtClean="0"/>
                        <a:t>N</a:t>
                      </a:r>
                      <a:endParaRPr lang="nl-BE" sz="1400" b="1" dirty="0"/>
                    </a:p>
                  </a:txBody>
                  <a:tcPr anchor="ctr"/>
                </a:tc>
                <a:tc>
                  <a:txBody>
                    <a:bodyPr/>
                    <a:lstStyle/>
                    <a:p>
                      <a:pPr algn="ctr"/>
                      <a:r>
                        <a:rPr lang="nl-BE" sz="1400" b="1" dirty="0" smtClean="0"/>
                        <a:t>G</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G</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S</a:t>
                      </a:r>
                      <a:endParaRPr lang="nl-BE" sz="1400" b="1" dirty="0"/>
                    </a:p>
                  </a:txBody>
                  <a:tcPr anchor="ctr"/>
                </a:tc>
                <a:tc>
                  <a:txBody>
                    <a:bodyPr/>
                    <a:lstStyle/>
                    <a:p>
                      <a:pPr algn="ctr"/>
                      <a:r>
                        <a:rPr lang="nl-BE" sz="1400" b="1" dirty="0" smtClean="0"/>
                        <a:t>T</a:t>
                      </a:r>
                      <a:endParaRPr lang="nl-BE" sz="1400" b="1" dirty="0"/>
                    </a:p>
                  </a:txBody>
                  <a:tcPr anchor="ctr"/>
                </a:tc>
              </a:tr>
              <a:tr h="279031">
                <a:tc>
                  <a:txBody>
                    <a:bodyPr/>
                    <a:lstStyle/>
                    <a:p>
                      <a:pPr algn="ctr"/>
                      <a:r>
                        <a:rPr lang="nl-BE" sz="1400" b="1" dirty="0" smtClean="0"/>
                        <a:t>J</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Z</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O</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M</a:t>
                      </a:r>
                      <a:endParaRPr lang="nl-BE" sz="1400" b="1" dirty="0"/>
                    </a:p>
                  </a:txBody>
                  <a:tcPr anchor="ctr"/>
                </a:tc>
                <a:tc>
                  <a:txBody>
                    <a:bodyPr/>
                    <a:lstStyle/>
                    <a:p>
                      <a:pPr algn="ctr"/>
                      <a:r>
                        <a:rPr lang="nl-BE" sz="1400" b="1" dirty="0" smtClean="0"/>
                        <a:t>D</a:t>
                      </a:r>
                      <a:endParaRPr lang="nl-BE" sz="1400" b="1" dirty="0"/>
                    </a:p>
                  </a:txBody>
                  <a:tcPr anchor="ctr"/>
                </a:tc>
                <a:tc>
                  <a:txBody>
                    <a:bodyPr/>
                    <a:lstStyle/>
                    <a:p>
                      <a:pPr algn="ctr"/>
                      <a:r>
                        <a:rPr lang="nl-BE" sz="1400" b="1" dirty="0" smtClean="0"/>
                        <a:t>A</a:t>
                      </a:r>
                      <a:endParaRPr lang="nl-BE" sz="1400" b="1" dirty="0"/>
                    </a:p>
                  </a:txBody>
                  <a:tcPr anchor="ctr"/>
                </a:tc>
              </a:tr>
            </a:tbl>
          </a:graphicData>
        </a:graphic>
      </p:graphicFrame>
    </p:spTree>
    <p:extLst>
      <p:ext uri="{BB962C8B-B14F-4D97-AF65-F5344CB8AC3E}">
        <p14:creationId xmlns:p14="http://schemas.microsoft.com/office/powerpoint/2010/main" val="4018396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2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lstStyle/>
          <a:p>
            <a:pPr marL="45720" lvl="0" indent="0">
              <a:buNone/>
            </a:pPr>
            <a:r>
              <a:rPr lang="nl-BE" sz="2800" u="sng" dirty="0" smtClean="0"/>
              <a:t>Voedingsindustrie</a:t>
            </a:r>
          </a:p>
          <a:p>
            <a:pPr marL="45720" lvl="0" indent="0">
              <a:buNone/>
            </a:pPr>
            <a:endParaRPr lang="nl-BE" sz="2800" dirty="0" smtClean="0"/>
          </a:p>
          <a:p>
            <a:pPr marL="45720" lvl="0" indent="0">
              <a:buNone/>
            </a:pPr>
            <a:r>
              <a:rPr lang="nl-BE" sz="2800" dirty="0"/>
              <a:t>Deze afdeling zorgt voor het maken van </a:t>
            </a:r>
            <a:r>
              <a:rPr lang="nl-BE" sz="2800" dirty="0" smtClean="0"/>
              <a:t>… </a:t>
            </a:r>
            <a:r>
              <a:rPr lang="nl-BE" sz="2800" dirty="0"/>
              <a:t>een afgewerkt product. </a:t>
            </a:r>
            <a:endParaRPr lang="nl-BE" sz="2800" dirty="0" smtClean="0"/>
          </a:p>
          <a:p>
            <a:pPr marL="45720" lvl="0" indent="0">
              <a:buNone/>
            </a:pPr>
            <a:endParaRPr lang="nl-BE" sz="2800" dirty="0"/>
          </a:p>
          <a:p>
            <a:pPr marL="45720" lvl="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PRODUCTIE</a:t>
            </a:r>
            <a:endPar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Titel 2"/>
          <p:cNvSpPr>
            <a:spLocks noGrp="1"/>
          </p:cNvSpPr>
          <p:nvPr>
            <p:ph type="title"/>
          </p:nvPr>
        </p:nvSpPr>
        <p:spPr/>
        <p:txBody>
          <a:bodyPr/>
          <a:lstStyle/>
          <a:p>
            <a:r>
              <a:rPr lang="nl-BE" dirty="0" smtClean="0"/>
              <a:t>Vraag 1</a:t>
            </a:r>
            <a:endParaRPr lang="nl-BE" dirty="0"/>
          </a:p>
        </p:txBody>
      </p:sp>
    </p:spTree>
    <p:extLst>
      <p:ext uri="{BB962C8B-B14F-4D97-AF65-F5344CB8AC3E}">
        <p14:creationId xmlns:p14="http://schemas.microsoft.com/office/powerpoint/2010/main" val="355939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a:bodyPr>
          <a:lstStyle/>
          <a:p>
            <a:pPr marL="45720" lvl="0" indent="0">
              <a:buNone/>
            </a:pPr>
            <a:endParaRPr lang="nl-BE" sz="2800" u="sng" dirty="0" smtClean="0"/>
          </a:p>
          <a:p>
            <a:pPr marL="45720" lvl="0" indent="0">
              <a:buNone/>
            </a:pPr>
            <a:r>
              <a:rPr lang="nl-BE" sz="2800" u="sng" dirty="0" smtClean="0"/>
              <a:t>Media, drukkerij- en uitgeverijsector</a:t>
            </a:r>
          </a:p>
          <a:p>
            <a:pPr marL="45720" lvl="0" indent="0">
              <a:buNone/>
            </a:pPr>
            <a:endParaRPr lang="nl-BE" sz="2800" dirty="0" smtClean="0"/>
          </a:p>
          <a:p>
            <a:pPr marL="45720" lvl="0" indent="0">
              <a:buNone/>
            </a:pPr>
            <a:r>
              <a:rPr lang="nl-BE" sz="2800" dirty="0" smtClean="0"/>
              <a:t>Hier wordt </a:t>
            </a:r>
            <a:r>
              <a:rPr lang="nl-BE" sz="2800" dirty="0"/>
              <a:t>papier geleverd </a:t>
            </a:r>
            <a:r>
              <a:rPr lang="nl-BE" sz="2800" dirty="0" smtClean="0"/>
              <a:t>… </a:t>
            </a:r>
            <a:r>
              <a:rPr lang="nl-BE" sz="2800" dirty="0"/>
              <a:t>uitgepakt, geregistreerd en gesorteerd. Daarna worden ze opgeslagen </a:t>
            </a:r>
            <a:r>
              <a:rPr lang="nl-BE" sz="2800" dirty="0" smtClean="0"/>
              <a:t>… </a:t>
            </a:r>
            <a:r>
              <a:rPr lang="nl-BE" sz="2800" dirty="0"/>
              <a:t>gestapeld op </a:t>
            </a:r>
            <a:r>
              <a:rPr lang="nl-BE" sz="2800" dirty="0" smtClean="0"/>
              <a:t>paletten.  </a:t>
            </a:r>
          </a:p>
          <a:p>
            <a:pPr marL="45720" lvl="0" indent="0">
              <a:buNone/>
            </a:pPr>
            <a:endParaRPr lang="nl-BE" sz="2800" dirty="0"/>
          </a:p>
          <a:p>
            <a:pPr marL="45720" lvl="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MAGAZIJN</a:t>
            </a:r>
            <a:endPar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45720" indent="0">
              <a:buNone/>
            </a:pPr>
            <a:endParaRPr lang="nl-BE" dirty="0"/>
          </a:p>
        </p:txBody>
      </p:sp>
      <p:sp>
        <p:nvSpPr>
          <p:cNvPr id="3" name="Titel 2"/>
          <p:cNvSpPr>
            <a:spLocks noGrp="1"/>
          </p:cNvSpPr>
          <p:nvPr>
            <p:ph type="title"/>
          </p:nvPr>
        </p:nvSpPr>
        <p:spPr/>
        <p:txBody>
          <a:bodyPr/>
          <a:lstStyle/>
          <a:p>
            <a:r>
              <a:rPr lang="nl-BE" dirty="0" smtClean="0"/>
              <a:t>Vraag 2</a:t>
            </a:r>
            <a:endParaRPr lang="nl-BE" dirty="0"/>
          </a:p>
        </p:txBody>
      </p:sp>
    </p:spTree>
    <p:extLst>
      <p:ext uri="{BB962C8B-B14F-4D97-AF65-F5344CB8AC3E}">
        <p14:creationId xmlns:p14="http://schemas.microsoft.com/office/powerpoint/2010/main" val="1418387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lnSpcReduction="10000"/>
          </a:bodyPr>
          <a:lstStyle/>
          <a:p>
            <a:pPr marL="45720" lvl="0" indent="0">
              <a:buNone/>
            </a:pPr>
            <a:endParaRPr lang="nl-BE" sz="2800" u="sng" dirty="0" smtClean="0"/>
          </a:p>
          <a:p>
            <a:pPr marL="45720" lvl="0" indent="0">
              <a:buNone/>
            </a:pPr>
            <a:r>
              <a:rPr lang="nl-BE" sz="2800" u="sng" dirty="0" smtClean="0"/>
              <a:t>Metaalindustrie </a:t>
            </a:r>
          </a:p>
          <a:p>
            <a:pPr marL="45720" lvl="0" indent="0">
              <a:buNone/>
            </a:pPr>
            <a:endParaRPr lang="nl-BE" sz="2800" dirty="0" smtClean="0"/>
          </a:p>
          <a:p>
            <a:pPr marL="45720" lvl="0" indent="0">
              <a:buNone/>
            </a:pPr>
            <a:r>
              <a:rPr lang="nl-BE" sz="2800" dirty="0" smtClean="0"/>
              <a:t>… machines </a:t>
            </a:r>
            <a:r>
              <a:rPr lang="nl-BE" sz="2800" dirty="0"/>
              <a:t>en robots in de productielijn </a:t>
            </a:r>
            <a:r>
              <a:rPr lang="nl-BE" sz="2800" dirty="0" smtClean="0"/>
              <a:t>… </a:t>
            </a:r>
            <a:r>
              <a:rPr lang="nl-BE" sz="2800" dirty="0"/>
              <a:t>niet stilvallen. Zij proberen problemen aan onderdelen van machines te voorkomen en </a:t>
            </a:r>
            <a:r>
              <a:rPr lang="nl-BE" sz="2800" dirty="0" smtClean="0"/>
              <a:t>te herstellen</a:t>
            </a:r>
            <a:r>
              <a:rPr lang="nl-BE" sz="2800" dirty="0"/>
              <a:t>. </a:t>
            </a:r>
            <a:endParaRPr lang="nl-BE" sz="2800" dirty="0" smtClean="0"/>
          </a:p>
          <a:p>
            <a:pPr marL="45720" lvl="0" indent="0">
              <a:buNone/>
            </a:pPr>
            <a:endParaRPr lang="nl-BE" sz="2800" dirty="0"/>
          </a:p>
          <a:p>
            <a:pPr marL="45720" lvl="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ONDERHOUD</a:t>
            </a:r>
            <a:endPar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45720" indent="0">
              <a:buNone/>
            </a:pPr>
            <a:endParaRPr lang="nl-BE" dirty="0"/>
          </a:p>
        </p:txBody>
      </p:sp>
      <p:sp>
        <p:nvSpPr>
          <p:cNvPr id="3" name="Titel 2"/>
          <p:cNvSpPr>
            <a:spLocks noGrp="1"/>
          </p:cNvSpPr>
          <p:nvPr>
            <p:ph type="title"/>
          </p:nvPr>
        </p:nvSpPr>
        <p:spPr/>
        <p:txBody>
          <a:bodyPr/>
          <a:lstStyle/>
          <a:p>
            <a:r>
              <a:rPr lang="nl-BE" dirty="0" smtClean="0"/>
              <a:t>Vraag 3</a:t>
            </a:r>
            <a:endParaRPr lang="nl-BE" dirty="0"/>
          </a:p>
        </p:txBody>
      </p:sp>
    </p:spTree>
    <p:extLst>
      <p:ext uri="{BB962C8B-B14F-4D97-AF65-F5344CB8AC3E}">
        <p14:creationId xmlns:p14="http://schemas.microsoft.com/office/powerpoint/2010/main" val="1707501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lstStyle/>
          <a:p>
            <a:endParaRPr lang="nl-BE" sz="2800" dirty="0" smtClean="0"/>
          </a:p>
          <a:p>
            <a:r>
              <a:rPr lang="nl-BE" sz="2800" dirty="0" smtClean="0"/>
              <a:t>Teams vormen</a:t>
            </a:r>
          </a:p>
          <a:p>
            <a:r>
              <a:rPr lang="nl-BE" sz="2800" dirty="0" err="1" smtClean="0"/>
              <a:t>Teamnaam</a:t>
            </a:r>
            <a:r>
              <a:rPr lang="nl-BE" sz="2800" dirty="0" smtClean="0"/>
              <a:t> bedenken</a:t>
            </a:r>
          </a:p>
          <a:p>
            <a:r>
              <a:rPr lang="nl-BE" sz="2800" dirty="0" smtClean="0"/>
              <a:t>Per ronde antwoorden noteren</a:t>
            </a:r>
          </a:p>
          <a:p>
            <a:r>
              <a:rPr lang="nl-BE" sz="2800" dirty="0" smtClean="0"/>
              <a:t>Antwoorden van ander team verbeteren</a:t>
            </a:r>
          </a:p>
          <a:p>
            <a:r>
              <a:rPr lang="nl-BE" sz="2800" dirty="0" smtClean="0"/>
              <a:t>Score bijhouden</a:t>
            </a:r>
            <a:r>
              <a:rPr lang="nl-BE" sz="2800" b="1" dirty="0" smtClean="0"/>
              <a:t> </a:t>
            </a:r>
            <a:r>
              <a:rPr lang="nl-BE" sz="2800" b="1" dirty="0" smtClean="0">
                <a:sym typeface="Wingdings"/>
              </a:rPr>
              <a:t></a:t>
            </a:r>
            <a:r>
              <a:rPr lang="nl-BE" sz="2800" b="1" dirty="0" smtClean="0"/>
              <a:t> </a:t>
            </a:r>
            <a:r>
              <a:rPr lang="nl-BE" sz="2800" dirty="0" smtClean="0"/>
              <a:t>winnend team? </a:t>
            </a:r>
          </a:p>
          <a:p>
            <a:endParaRPr lang="nl-BE" dirty="0"/>
          </a:p>
        </p:txBody>
      </p:sp>
      <p:sp>
        <p:nvSpPr>
          <p:cNvPr id="3" name="Titel 2"/>
          <p:cNvSpPr>
            <a:spLocks noGrp="1"/>
          </p:cNvSpPr>
          <p:nvPr>
            <p:ph type="title"/>
          </p:nvPr>
        </p:nvSpPr>
        <p:spPr/>
        <p:txBody>
          <a:bodyPr/>
          <a:lstStyle/>
          <a:p>
            <a:r>
              <a:rPr lang="nl-BE" dirty="0" smtClean="0"/>
              <a:t>Praktisch</a:t>
            </a:r>
            <a:endParaRPr lang="nl-BE" dirty="0"/>
          </a:p>
        </p:txBody>
      </p:sp>
      <p:pic>
        <p:nvPicPr>
          <p:cNvPr id="1026" name="Picture 2" descr="C:\Users\Beroepenhuis\AppData\Local\Microsoft\Windows\Temporary Internet Files\Content.IE5\0PAG6F0Z\samen-netwerk-verbinding-samenhang-e1452589748388[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5508104" y="1741587"/>
            <a:ext cx="3340608" cy="169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63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fontScale="92500"/>
          </a:bodyPr>
          <a:lstStyle/>
          <a:p>
            <a:pPr marL="45720" indent="0">
              <a:buNone/>
            </a:pPr>
            <a:endParaRPr lang="nl-BE" sz="2800" dirty="0" smtClean="0"/>
          </a:p>
          <a:p>
            <a:pPr marL="45720" indent="0">
              <a:buNone/>
            </a:pPr>
            <a:endParaRPr lang="nl-BE" sz="2800" dirty="0"/>
          </a:p>
          <a:p>
            <a:pPr marL="45720" indent="0">
              <a:buNone/>
            </a:pPr>
            <a:r>
              <a:rPr lang="nl-BE" sz="2800" u="sng" dirty="0" smtClean="0"/>
              <a:t>Kleding- en textielindustrie </a:t>
            </a:r>
          </a:p>
          <a:p>
            <a:pPr marL="45720" indent="0">
              <a:buNone/>
            </a:pPr>
            <a:endParaRPr lang="nl-BE" sz="2800" dirty="0"/>
          </a:p>
          <a:p>
            <a:pPr marL="45720" lvl="0" indent="0">
              <a:buNone/>
            </a:pPr>
            <a:r>
              <a:rPr lang="nl-BE" sz="2800" dirty="0" smtClean="0"/>
              <a:t>… controles </a:t>
            </a:r>
            <a:r>
              <a:rPr lang="nl-BE" sz="2800" dirty="0"/>
              <a:t>tijdens het productieproces. Afwijkingen </a:t>
            </a:r>
            <a:r>
              <a:rPr lang="nl-BE" sz="2800" dirty="0" smtClean="0"/>
              <a:t>… opgespoord </a:t>
            </a:r>
            <a:r>
              <a:rPr lang="nl-BE" sz="2800" dirty="0"/>
              <a:t>en </a:t>
            </a:r>
            <a:r>
              <a:rPr lang="nl-BE" sz="2800" dirty="0" smtClean="0"/>
              <a:t>aangeduid. </a:t>
            </a:r>
            <a:r>
              <a:rPr lang="nl-BE" sz="2800" dirty="0"/>
              <a:t>De opgemerkte fouten worden nauwkeurig genoteerd. </a:t>
            </a:r>
            <a:endParaRPr lang="nl-BE" sz="2800" dirty="0" smtClean="0"/>
          </a:p>
          <a:p>
            <a:pPr marL="45720" lvl="0" indent="0">
              <a:buNone/>
            </a:pPr>
            <a:endParaRPr lang="nl-BE" sz="2800" dirty="0"/>
          </a:p>
          <a:p>
            <a:pPr marL="45720" lvl="0" indent="0" algn="ctr">
              <a:buNone/>
            </a:pPr>
            <a:r>
              <a:rPr lang="nl-BE" sz="35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KWALITEIT</a:t>
            </a:r>
          </a:p>
          <a:p>
            <a:pPr marL="45720" indent="0">
              <a:buNone/>
            </a:pPr>
            <a:endParaRPr lang="nl-BE" dirty="0"/>
          </a:p>
        </p:txBody>
      </p:sp>
      <p:sp>
        <p:nvSpPr>
          <p:cNvPr id="3" name="Titel 2"/>
          <p:cNvSpPr>
            <a:spLocks noGrp="1"/>
          </p:cNvSpPr>
          <p:nvPr>
            <p:ph type="title"/>
          </p:nvPr>
        </p:nvSpPr>
        <p:spPr/>
        <p:txBody>
          <a:bodyPr/>
          <a:lstStyle/>
          <a:p>
            <a:r>
              <a:rPr lang="nl-BE" dirty="0" smtClean="0"/>
              <a:t>Vraag 4</a:t>
            </a:r>
            <a:endParaRPr lang="nl-BE" dirty="0"/>
          </a:p>
        </p:txBody>
      </p:sp>
    </p:spTree>
    <p:extLst>
      <p:ext uri="{BB962C8B-B14F-4D97-AF65-F5344CB8AC3E}">
        <p14:creationId xmlns:p14="http://schemas.microsoft.com/office/powerpoint/2010/main" val="1689163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a:bodyPr>
          <a:lstStyle/>
          <a:p>
            <a:pPr marL="45720" lvl="0" indent="0">
              <a:buNone/>
            </a:pPr>
            <a:endParaRPr lang="nl-BE" sz="2800" dirty="0" smtClean="0"/>
          </a:p>
          <a:p>
            <a:pPr marL="45720" lvl="0" indent="0">
              <a:buNone/>
            </a:pPr>
            <a:r>
              <a:rPr lang="nl-BE" sz="2800" u="sng" dirty="0" smtClean="0"/>
              <a:t>Chemie en petroleum</a:t>
            </a:r>
          </a:p>
          <a:p>
            <a:pPr marL="45720" lvl="0" indent="0">
              <a:buNone/>
            </a:pPr>
            <a:endParaRPr lang="nl-BE" sz="2800" dirty="0"/>
          </a:p>
          <a:p>
            <a:pPr marL="45720" lvl="0" indent="0">
              <a:buNone/>
            </a:pPr>
            <a:r>
              <a:rPr lang="nl-BE" sz="2800" dirty="0" smtClean="0"/>
              <a:t>… R&amp;D-afdeling … nieuwe middelen </a:t>
            </a:r>
            <a:r>
              <a:rPr lang="nl-BE" sz="2800" dirty="0"/>
              <a:t>ontworpen. </a:t>
            </a:r>
            <a:r>
              <a:rPr lang="nl-BE" sz="2800" dirty="0" smtClean="0"/>
              <a:t>… rekening </a:t>
            </a:r>
            <a:r>
              <a:rPr lang="nl-BE" sz="2800" dirty="0"/>
              <a:t>houden met verschillende kwaliteitseisen en met de </a:t>
            </a:r>
            <a:r>
              <a:rPr lang="nl-BE" sz="2800" dirty="0" smtClean="0"/>
              <a:t>veiligheid. </a:t>
            </a:r>
          </a:p>
          <a:p>
            <a:pPr marL="45720" lvl="0" indent="0">
              <a:buNone/>
            </a:pPr>
            <a:endParaRPr lang="nl-BE" sz="2800" dirty="0"/>
          </a:p>
          <a:p>
            <a:pPr marL="45720" lvl="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(ONDERZOEK EN) ONTWIKKELING</a:t>
            </a:r>
            <a:endParaRPr lang="nl-BE"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Titel 2"/>
          <p:cNvSpPr>
            <a:spLocks noGrp="1"/>
          </p:cNvSpPr>
          <p:nvPr>
            <p:ph type="title"/>
          </p:nvPr>
        </p:nvSpPr>
        <p:spPr/>
        <p:txBody>
          <a:bodyPr/>
          <a:lstStyle/>
          <a:p>
            <a:r>
              <a:rPr lang="nl-BE" dirty="0" smtClean="0"/>
              <a:t>Vraag 5</a:t>
            </a:r>
            <a:endParaRPr lang="nl-BE" dirty="0"/>
          </a:p>
        </p:txBody>
      </p:sp>
    </p:spTree>
    <p:extLst>
      <p:ext uri="{BB962C8B-B14F-4D97-AF65-F5344CB8AC3E}">
        <p14:creationId xmlns:p14="http://schemas.microsoft.com/office/powerpoint/2010/main" val="2477347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a:bodyPr>
          <a:lstStyle/>
          <a:p>
            <a:pPr marL="45720" lvl="0" indent="0">
              <a:buNone/>
            </a:pPr>
            <a:endParaRPr lang="nl-BE" sz="2800" dirty="0" smtClean="0"/>
          </a:p>
          <a:p>
            <a:pPr marL="45720" lvl="0" indent="0">
              <a:buNone/>
            </a:pPr>
            <a:r>
              <a:rPr lang="nl-BE" sz="2800" u="sng" dirty="0" smtClean="0"/>
              <a:t>Houtnijverheid</a:t>
            </a:r>
          </a:p>
          <a:p>
            <a:pPr marL="45720" lvl="0" indent="0">
              <a:buNone/>
            </a:pPr>
            <a:endParaRPr lang="nl-BE" sz="2800" dirty="0"/>
          </a:p>
          <a:p>
            <a:pPr marL="45720" lvl="0" indent="0">
              <a:buNone/>
            </a:pPr>
            <a:r>
              <a:rPr lang="nl-BE" sz="2800" dirty="0" smtClean="0"/>
              <a:t>… Deze </a:t>
            </a:r>
            <a:r>
              <a:rPr lang="nl-BE" sz="2800" dirty="0"/>
              <a:t>mensen houden alle informatie over producten, klanten en personeel bij. De gegevens worden regelmatig </a:t>
            </a:r>
            <a:r>
              <a:rPr lang="nl-BE" sz="2800" dirty="0" smtClean="0"/>
              <a:t>aangepast. </a:t>
            </a:r>
          </a:p>
          <a:p>
            <a:pPr marL="45720" lvl="0" indent="0">
              <a:buNone/>
            </a:pPr>
            <a:endParaRPr lang="nl-BE" sz="2800" dirty="0"/>
          </a:p>
          <a:p>
            <a:pPr marL="45720" lvl="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ADMINISTRATIE</a:t>
            </a:r>
            <a:endPar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45720" indent="0">
              <a:buNone/>
            </a:pPr>
            <a:endParaRPr lang="nl-BE" dirty="0"/>
          </a:p>
        </p:txBody>
      </p:sp>
      <p:sp>
        <p:nvSpPr>
          <p:cNvPr id="3" name="Titel 2"/>
          <p:cNvSpPr>
            <a:spLocks noGrp="1"/>
          </p:cNvSpPr>
          <p:nvPr>
            <p:ph type="title"/>
          </p:nvPr>
        </p:nvSpPr>
        <p:spPr/>
        <p:txBody>
          <a:bodyPr/>
          <a:lstStyle/>
          <a:p>
            <a:r>
              <a:rPr lang="nl-BE" dirty="0" smtClean="0"/>
              <a:t>Vraag 6</a:t>
            </a:r>
            <a:endParaRPr lang="nl-BE" dirty="0"/>
          </a:p>
        </p:txBody>
      </p:sp>
    </p:spTree>
    <p:extLst>
      <p:ext uri="{BB962C8B-B14F-4D97-AF65-F5344CB8AC3E}">
        <p14:creationId xmlns:p14="http://schemas.microsoft.com/office/powerpoint/2010/main" val="2635915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chor="ctr">
            <a:normAutofit/>
          </a:bodyPr>
          <a:lstStyle/>
          <a:p>
            <a:pPr marL="45720" lvl="0" indent="0">
              <a:buNone/>
            </a:pPr>
            <a:endParaRPr lang="nl-BE" sz="2800" dirty="0" smtClean="0"/>
          </a:p>
          <a:p>
            <a:pPr marL="45720" lvl="0" indent="0">
              <a:buNone/>
            </a:pPr>
            <a:r>
              <a:rPr lang="nl-BE" sz="2800" u="sng" dirty="0" smtClean="0"/>
              <a:t>Steen- en glasindustrie</a:t>
            </a:r>
          </a:p>
          <a:p>
            <a:pPr marL="45720" lvl="0" indent="0">
              <a:buNone/>
            </a:pPr>
            <a:endParaRPr lang="nl-BE" sz="2800" dirty="0" smtClean="0"/>
          </a:p>
          <a:p>
            <a:pPr marL="45720" lvl="0" indent="0">
              <a:buNone/>
            </a:pPr>
            <a:r>
              <a:rPr lang="nl-BE" sz="2800" dirty="0" smtClean="0"/>
              <a:t>… marktonderzoeken </a:t>
            </a:r>
            <a:r>
              <a:rPr lang="nl-BE" sz="2800" dirty="0"/>
              <a:t>om de vraag en de wensen van de klanten </a:t>
            </a:r>
            <a:r>
              <a:rPr lang="nl-BE" sz="2800" dirty="0" smtClean="0"/>
              <a:t>… reclame </a:t>
            </a:r>
            <a:r>
              <a:rPr lang="nl-BE" sz="2800" dirty="0"/>
              <a:t>voor de producten.  </a:t>
            </a:r>
            <a:endParaRPr lang="nl-BE" sz="2800" dirty="0" smtClean="0"/>
          </a:p>
          <a:p>
            <a:pPr marL="45720" lvl="0" indent="0">
              <a:buNone/>
            </a:pPr>
            <a:endParaRPr lang="nl-BE" sz="2800" dirty="0"/>
          </a:p>
          <a:p>
            <a:pPr marL="45720" lvl="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MARKETING</a:t>
            </a:r>
            <a:endPar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45720" indent="0">
              <a:buNone/>
            </a:pPr>
            <a:endParaRPr lang="nl-BE" dirty="0"/>
          </a:p>
        </p:txBody>
      </p:sp>
      <p:sp>
        <p:nvSpPr>
          <p:cNvPr id="3" name="Titel 2"/>
          <p:cNvSpPr>
            <a:spLocks noGrp="1"/>
          </p:cNvSpPr>
          <p:nvPr>
            <p:ph type="title"/>
          </p:nvPr>
        </p:nvSpPr>
        <p:spPr/>
        <p:txBody>
          <a:bodyPr/>
          <a:lstStyle/>
          <a:p>
            <a:r>
              <a:rPr lang="nl-BE" dirty="0" smtClean="0"/>
              <a:t>Vraag 7</a:t>
            </a:r>
            <a:endParaRPr lang="nl-BE" dirty="0"/>
          </a:p>
        </p:txBody>
      </p:sp>
    </p:spTree>
    <p:extLst>
      <p:ext uri="{BB962C8B-B14F-4D97-AF65-F5344CB8AC3E}">
        <p14:creationId xmlns:p14="http://schemas.microsoft.com/office/powerpoint/2010/main" val="37477734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734265"/>
          </a:xfrm>
        </p:spPr>
        <p:txBody>
          <a:bodyPr anchor="ctr">
            <a:normAutofit/>
          </a:bodyPr>
          <a:lstStyle/>
          <a:p>
            <a:pPr marL="45720" lvl="0" indent="0">
              <a:buNone/>
            </a:pPr>
            <a:endParaRPr lang="nl-BE" sz="2800" dirty="0" smtClean="0"/>
          </a:p>
          <a:p>
            <a:pPr marL="45720" lvl="0" indent="0">
              <a:buNone/>
            </a:pPr>
            <a:endParaRPr lang="nl-BE" sz="2800" dirty="0"/>
          </a:p>
          <a:p>
            <a:pPr marL="45720" lvl="0" indent="0">
              <a:buNone/>
            </a:pPr>
            <a:endParaRPr lang="nl-BE" sz="2800" dirty="0" smtClean="0"/>
          </a:p>
          <a:p>
            <a:pPr marL="45720" lvl="0" indent="0">
              <a:buNone/>
            </a:pPr>
            <a:endParaRPr lang="nl-BE" sz="2800" dirty="0"/>
          </a:p>
          <a:p>
            <a:pPr marL="45720" lvl="0" indent="0">
              <a:buNone/>
            </a:pPr>
            <a:endParaRPr lang="nl-BE" sz="2800" dirty="0"/>
          </a:p>
          <a:p>
            <a:pPr marL="45720" lvl="0" indent="0" algn="ctr">
              <a:buNone/>
            </a:pPr>
            <a:r>
              <a:rPr lang="nl-BE" sz="2800" dirty="0" smtClean="0"/>
              <a:t>Welke </a:t>
            </a:r>
            <a:r>
              <a:rPr lang="nl-BE" sz="2800" dirty="0"/>
              <a:t>3 letters blijven er over in het </a:t>
            </a:r>
            <a:r>
              <a:rPr lang="nl-BE" sz="2800" dirty="0" smtClean="0"/>
              <a:t>rooster</a:t>
            </a:r>
            <a:r>
              <a:rPr lang="nl-BE" sz="2800" dirty="0"/>
              <a:t>? Welke Engelstalige afkorting vormen </a:t>
            </a:r>
            <a:r>
              <a:rPr lang="nl-BE" sz="2800" dirty="0" smtClean="0"/>
              <a:t>ze?</a:t>
            </a:r>
            <a:endParaRPr lang="nl-BE" sz="2800" dirty="0"/>
          </a:p>
          <a:p>
            <a:pPr marL="45720" lvl="0" indent="0" algn="ctr">
              <a:buNone/>
            </a:pPr>
            <a:r>
              <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JIT = </a:t>
            </a: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Just-In-Time</a:t>
            </a:r>
            <a:endParaRPr lang="nl-B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Titel 2"/>
          <p:cNvSpPr>
            <a:spLocks noGrp="1"/>
          </p:cNvSpPr>
          <p:nvPr>
            <p:ph type="title"/>
          </p:nvPr>
        </p:nvSpPr>
        <p:spPr/>
        <p:txBody>
          <a:bodyPr/>
          <a:lstStyle/>
          <a:p>
            <a:r>
              <a:rPr lang="nl-BE" dirty="0" smtClean="0"/>
              <a:t>Vraag 8</a:t>
            </a:r>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890589236"/>
              </p:ext>
            </p:extLst>
          </p:nvPr>
        </p:nvGraphicFramePr>
        <p:xfrm>
          <a:off x="3275856" y="1916832"/>
          <a:ext cx="2376261" cy="2438400"/>
        </p:xfrm>
        <a:graphic>
          <a:graphicData uri="http://schemas.openxmlformats.org/drawingml/2006/table">
            <a:tbl>
              <a:tblPr firstRow="1" bandRow="1">
                <a:tableStyleId>{5940675A-B579-460E-94D1-54222C63F5DA}</a:tableStyleId>
              </a:tblPr>
              <a:tblGrid>
                <a:gridCol w="264029"/>
                <a:gridCol w="264029"/>
                <a:gridCol w="264029"/>
                <a:gridCol w="264029"/>
                <a:gridCol w="264029"/>
                <a:gridCol w="264029"/>
                <a:gridCol w="264029"/>
                <a:gridCol w="264029"/>
                <a:gridCol w="264029"/>
              </a:tblGrid>
              <a:tr h="279031">
                <a:tc>
                  <a:txBody>
                    <a:bodyPr/>
                    <a:lstStyle/>
                    <a:p>
                      <a:pPr algn="ctr"/>
                      <a:r>
                        <a:rPr lang="nl-BE" sz="1400" b="1" dirty="0" smtClean="0"/>
                        <a:t>O</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L</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W</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P</a:t>
                      </a:r>
                      <a:endParaRPr lang="nl-BE" sz="1400" b="1" dirty="0"/>
                    </a:p>
                  </a:txBody>
                  <a:tcPr anchor="ctr"/>
                </a:tc>
              </a:tr>
              <a:tr h="279031">
                <a:tc>
                  <a:txBody>
                    <a:bodyPr/>
                    <a:lstStyle/>
                    <a:p>
                      <a:pPr algn="ctr"/>
                      <a:r>
                        <a:rPr lang="nl-BE" sz="1400" b="1" dirty="0" smtClean="0"/>
                        <a:t>J</a:t>
                      </a:r>
                      <a:endParaRPr lang="nl-BE" sz="1400" b="1" dirty="0"/>
                    </a:p>
                  </a:txBody>
                  <a:tcPr anchor="ctr"/>
                </a:tc>
                <a:tc>
                  <a:txBody>
                    <a:bodyPr/>
                    <a:lstStyle/>
                    <a:p>
                      <a:pPr algn="ctr"/>
                      <a:r>
                        <a:rPr lang="nl-BE" sz="1400" b="1" dirty="0" smtClean="0"/>
                        <a:t>D</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G</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R</a:t>
                      </a:r>
                      <a:endParaRPr lang="nl-BE" sz="1400" b="1" dirty="0"/>
                    </a:p>
                  </a:txBody>
                  <a:tcPr anchor="ctr"/>
                </a:tc>
                <a:tc>
                  <a:txBody>
                    <a:bodyPr/>
                    <a:lstStyle/>
                    <a:p>
                      <a:pPr algn="ctr"/>
                      <a:r>
                        <a:rPr lang="nl-BE" sz="1400" b="1" dirty="0" smtClean="0"/>
                        <a:t>R</a:t>
                      </a:r>
                      <a:endParaRPr lang="nl-BE" sz="1400" b="1" dirty="0"/>
                    </a:p>
                  </a:txBody>
                  <a:tcPr anchor="ctr"/>
                </a:tc>
              </a:tr>
              <a:tr h="279031">
                <a:tc>
                  <a:txBody>
                    <a:bodyPr/>
                    <a:lstStyle/>
                    <a:p>
                      <a:pPr algn="ctr"/>
                      <a:r>
                        <a:rPr lang="nl-BE" sz="1400" b="1" dirty="0" smtClean="0"/>
                        <a:t>D</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O</a:t>
                      </a:r>
                      <a:endParaRPr lang="nl-BE" sz="1400" b="1" dirty="0"/>
                    </a:p>
                  </a:txBody>
                  <a:tcPr anchor="ctr"/>
                </a:tc>
              </a:tr>
              <a:tr h="279031">
                <a:tc>
                  <a:txBody>
                    <a:bodyPr/>
                    <a:lstStyle/>
                    <a:p>
                      <a:pPr algn="ctr"/>
                      <a:r>
                        <a:rPr lang="nl-BE" sz="1400" b="1" dirty="0" smtClean="0"/>
                        <a:t>U</a:t>
                      </a:r>
                      <a:endParaRPr lang="nl-BE" sz="1400" b="1" dirty="0"/>
                    </a:p>
                  </a:txBody>
                  <a:tcPr anchor="ctr"/>
                </a:tc>
                <a:tc>
                  <a:txBody>
                    <a:bodyPr/>
                    <a:lstStyle/>
                    <a:p>
                      <a:pPr algn="ctr"/>
                      <a:r>
                        <a:rPr lang="nl-BE" sz="1400" b="1" dirty="0" smtClean="0"/>
                        <a:t>R</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E</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M</a:t>
                      </a:r>
                      <a:endParaRPr lang="nl-BE" sz="1400" b="1" dirty="0"/>
                    </a:p>
                  </a:txBody>
                  <a:tcPr anchor="ctr"/>
                </a:tc>
                <a:tc>
                  <a:txBody>
                    <a:bodyPr/>
                    <a:lstStyle/>
                    <a:p>
                      <a:pPr algn="ctr"/>
                      <a:r>
                        <a:rPr lang="nl-BE" sz="1400" b="1" dirty="0" smtClean="0"/>
                        <a:t>D</a:t>
                      </a:r>
                      <a:endParaRPr lang="nl-BE" sz="1400" b="1" dirty="0"/>
                    </a:p>
                  </a:txBody>
                  <a:tcPr anchor="ctr"/>
                </a:tc>
              </a:tr>
              <a:tr h="279031">
                <a:tc>
                  <a:txBody>
                    <a:bodyPr/>
                    <a:lstStyle/>
                    <a:p>
                      <a:pPr algn="ctr"/>
                      <a:r>
                        <a:rPr lang="nl-BE" sz="1400" b="1" dirty="0" smtClean="0"/>
                        <a:t>O</a:t>
                      </a:r>
                      <a:endParaRPr lang="nl-BE" sz="1400" b="1" dirty="0"/>
                    </a:p>
                  </a:txBody>
                  <a:tcPr anchor="ctr"/>
                </a:tc>
                <a:tc>
                  <a:txBody>
                    <a:bodyPr/>
                    <a:lstStyle/>
                    <a:p>
                      <a:pPr algn="ctr"/>
                      <a:r>
                        <a:rPr lang="nl-BE" sz="1400" b="1" dirty="0" smtClean="0"/>
                        <a:t>H</a:t>
                      </a:r>
                      <a:endParaRPr lang="nl-BE" sz="1400" b="1" dirty="0"/>
                    </a:p>
                  </a:txBody>
                  <a:tcPr anchor="ctr"/>
                </a:tc>
                <a:tc>
                  <a:txBody>
                    <a:bodyPr/>
                    <a:lstStyle/>
                    <a:p>
                      <a:pPr algn="ctr"/>
                      <a:r>
                        <a:rPr lang="nl-BE" sz="1400" b="1" dirty="0" smtClean="0"/>
                        <a:t>K</a:t>
                      </a:r>
                      <a:endParaRPr lang="nl-BE" sz="1400" b="1" dirty="0"/>
                    </a:p>
                  </a:txBody>
                  <a:tcPr anchor="ctr"/>
                </a:tc>
                <a:tc>
                  <a:txBody>
                    <a:bodyPr/>
                    <a:lstStyle/>
                    <a:p>
                      <a:pPr algn="ctr"/>
                      <a:r>
                        <a:rPr lang="nl-BE" sz="1400" b="1" dirty="0" smtClean="0"/>
                        <a:t>L</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C</a:t>
                      </a:r>
                      <a:endParaRPr lang="nl-BE" sz="1400" b="1" dirty="0"/>
                    </a:p>
                  </a:txBody>
                  <a:tcPr anchor="ctr"/>
                </a:tc>
                <a:tc>
                  <a:txBody>
                    <a:bodyPr/>
                    <a:lstStyle/>
                    <a:p>
                      <a:pPr algn="ctr"/>
                      <a:r>
                        <a:rPr lang="nl-BE" sz="1400" b="1" dirty="0" smtClean="0"/>
                        <a:t>U</a:t>
                      </a:r>
                      <a:endParaRPr lang="nl-BE" sz="1400" b="1" dirty="0"/>
                    </a:p>
                  </a:txBody>
                  <a:tcPr anchor="ctr"/>
                </a:tc>
              </a:tr>
              <a:tr h="279031">
                <a:tc>
                  <a:txBody>
                    <a:bodyPr/>
                    <a:lstStyle/>
                    <a:p>
                      <a:pPr algn="ctr"/>
                      <a:r>
                        <a:rPr lang="nl-BE" sz="1400" b="1" dirty="0" smtClean="0"/>
                        <a:t>M</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W</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R</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I</a:t>
                      </a:r>
                      <a:endParaRPr lang="nl-BE" sz="1400" b="1" dirty="0"/>
                    </a:p>
                  </a:txBody>
                  <a:tcPr anchor="ctr"/>
                </a:tc>
              </a:tr>
              <a:tr h="279031">
                <a:tc>
                  <a:txBody>
                    <a:bodyPr/>
                    <a:lstStyle/>
                    <a:p>
                      <a:pPr algn="ctr"/>
                      <a:r>
                        <a:rPr lang="nl-BE" sz="1400" b="1" dirty="0" smtClean="0"/>
                        <a:t>N</a:t>
                      </a:r>
                      <a:endParaRPr lang="nl-BE" sz="1400" b="1" dirty="0"/>
                    </a:p>
                  </a:txBody>
                  <a:tcPr anchor="ctr"/>
                </a:tc>
                <a:tc>
                  <a:txBody>
                    <a:bodyPr/>
                    <a:lstStyle/>
                    <a:p>
                      <a:pPr algn="ctr"/>
                      <a:r>
                        <a:rPr lang="nl-BE" sz="1400" b="1" dirty="0" smtClean="0"/>
                        <a:t>G</a:t>
                      </a:r>
                      <a:endParaRPr lang="nl-BE" sz="1400" b="1" dirty="0"/>
                    </a:p>
                  </a:txBody>
                  <a:tcPr anchor="ctr"/>
                </a:tc>
                <a:tc>
                  <a:txBody>
                    <a:bodyPr/>
                    <a:lstStyle/>
                    <a:p>
                      <a:pPr algn="ctr"/>
                      <a:r>
                        <a:rPr lang="nl-BE" sz="1400" b="1" dirty="0" smtClean="0"/>
                        <a:t>A</a:t>
                      </a:r>
                      <a:endParaRPr lang="nl-BE" sz="1400" b="1" dirty="0"/>
                    </a:p>
                  </a:txBody>
                  <a:tcPr anchor="ctr"/>
                </a:tc>
                <a:tc>
                  <a:txBody>
                    <a:bodyPr/>
                    <a:lstStyle/>
                    <a:p>
                      <a:pPr algn="ctr"/>
                      <a:r>
                        <a:rPr lang="nl-BE" sz="1400" b="1" dirty="0" smtClean="0"/>
                        <a:t>T</a:t>
                      </a:r>
                      <a:endParaRPr lang="nl-BE" sz="1400" b="1" dirty="0"/>
                    </a:p>
                  </a:txBody>
                  <a:tcPr anchor="ctr"/>
                </a:tc>
                <a:tc>
                  <a:txBody>
                    <a:bodyPr/>
                    <a:lstStyle/>
                    <a:p>
                      <a:pPr algn="ctr"/>
                      <a:r>
                        <a:rPr lang="nl-BE" sz="1400" b="1" dirty="0" smtClean="0"/>
                        <a:t>G</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S</a:t>
                      </a:r>
                      <a:endParaRPr lang="nl-BE" sz="1400" b="1" dirty="0"/>
                    </a:p>
                  </a:txBody>
                  <a:tcPr anchor="ctr"/>
                </a:tc>
                <a:tc>
                  <a:txBody>
                    <a:bodyPr/>
                    <a:lstStyle/>
                    <a:p>
                      <a:pPr algn="ctr"/>
                      <a:r>
                        <a:rPr lang="nl-BE" sz="1400" b="1" dirty="0" smtClean="0"/>
                        <a:t>T</a:t>
                      </a:r>
                      <a:endParaRPr lang="nl-BE" sz="1400" b="1" dirty="0"/>
                    </a:p>
                  </a:txBody>
                  <a:tcPr anchor="ctr"/>
                </a:tc>
              </a:tr>
              <a:tr h="279031">
                <a:tc>
                  <a:txBody>
                    <a:bodyPr/>
                    <a:lstStyle/>
                    <a:p>
                      <a:pPr algn="ctr"/>
                      <a:r>
                        <a:rPr lang="nl-BE" sz="1400" b="1" dirty="0" smtClean="0"/>
                        <a:t>J</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Z</a:t>
                      </a:r>
                      <a:endParaRPr lang="nl-BE" sz="1400" b="1" dirty="0"/>
                    </a:p>
                  </a:txBody>
                  <a:tcPr anchor="ctr"/>
                </a:tc>
                <a:tc>
                  <a:txBody>
                    <a:bodyPr/>
                    <a:lstStyle/>
                    <a:p>
                      <a:pPr algn="ctr"/>
                      <a:r>
                        <a:rPr lang="nl-BE" sz="1400" b="1" dirty="0" smtClean="0"/>
                        <a:t>N</a:t>
                      </a:r>
                      <a:endParaRPr lang="nl-BE" sz="1400" b="1" dirty="0"/>
                    </a:p>
                  </a:txBody>
                  <a:tcPr anchor="ctr"/>
                </a:tc>
                <a:tc>
                  <a:txBody>
                    <a:bodyPr/>
                    <a:lstStyle/>
                    <a:p>
                      <a:pPr algn="ctr"/>
                      <a:r>
                        <a:rPr lang="nl-BE" sz="1400" b="1" dirty="0" smtClean="0"/>
                        <a:t>O</a:t>
                      </a:r>
                      <a:endParaRPr lang="nl-BE" sz="1400" b="1" dirty="0"/>
                    </a:p>
                  </a:txBody>
                  <a:tcPr anchor="ctr"/>
                </a:tc>
                <a:tc>
                  <a:txBody>
                    <a:bodyPr/>
                    <a:lstStyle/>
                    <a:p>
                      <a:pPr algn="ctr"/>
                      <a:r>
                        <a:rPr lang="nl-BE" sz="1400" b="1" dirty="0" smtClean="0"/>
                        <a:t>I</a:t>
                      </a:r>
                      <a:endParaRPr lang="nl-BE" sz="1400" b="1" dirty="0"/>
                    </a:p>
                  </a:txBody>
                  <a:tcPr anchor="ctr"/>
                </a:tc>
                <a:tc>
                  <a:txBody>
                    <a:bodyPr/>
                    <a:lstStyle/>
                    <a:p>
                      <a:pPr algn="ctr"/>
                      <a:r>
                        <a:rPr lang="nl-BE" sz="1400" b="1" dirty="0" smtClean="0"/>
                        <a:t>M</a:t>
                      </a:r>
                      <a:endParaRPr lang="nl-BE" sz="1400" b="1" dirty="0"/>
                    </a:p>
                  </a:txBody>
                  <a:tcPr anchor="ctr"/>
                </a:tc>
                <a:tc>
                  <a:txBody>
                    <a:bodyPr/>
                    <a:lstStyle/>
                    <a:p>
                      <a:pPr algn="ctr"/>
                      <a:r>
                        <a:rPr lang="nl-BE" sz="1400" b="1" dirty="0" smtClean="0"/>
                        <a:t>D</a:t>
                      </a:r>
                      <a:endParaRPr lang="nl-BE" sz="1400" b="1" dirty="0"/>
                    </a:p>
                  </a:txBody>
                  <a:tcPr anchor="ctr"/>
                </a:tc>
                <a:tc>
                  <a:txBody>
                    <a:bodyPr/>
                    <a:lstStyle/>
                    <a:p>
                      <a:pPr algn="ctr"/>
                      <a:r>
                        <a:rPr lang="nl-BE" sz="1400" b="1" dirty="0" smtClean="0"/>
                        <a:t>A</a:t>
                      </a:r>
                      <a:endParaRPr lang="nl-BE" sz="1400" b="1" dirty="0"/>
                    </a:p>
                  </a:txBody>
                  <a:tcPr anchor="ctr"/>
                </a:tc>
              </a:tr>
            </a:tbl>
          </a:graphicData>
        </a:graphic>
      </p:graphicFrame>
    </p:spTree>
    <p:extLst>
      <p:ext uri="{BB962C8B-B14F-4D97-AF65-F5344CB8AC3E}">
        <p14:creationId xmlns:p14="http://schemas.microsoft.com/office/powerpoint/2010/main" val="2223426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2. Productieproces van LEGO</a:t>
            </a:r>
            <a:endParaRPr lang="nl-BE" dirty="0">
              <a:solidFill>
                <a:schemeClr val="accent6"/>
              </a:solidFill>
            </a:endParaRPr>
          </a:p>
        </p:txBody>
      </p:sp>
    </p:spTree>
    <p:extLst>
      <p:ext uri="{BB962C8B-B14F-4D97-AF65-F5344CB8AC3E}">
        <p14:creationId xmlns:p14="http://schemas.microsoft.com/office/powerpoint/2010/main" val="29077091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smtClean="0"/>
              <a:t>Filmpje</a:t>
            </a:r>
            <a:endParaRPr lang="nl-BE" dirty="0"/>
          </a:p>
        </p:txBody>
      </p:sp>
      <p:pic>
        <p:nvPicPr>
          <p:cNvPr id="2050" name="Picture 2" descr="C:\Users\Beroepenhuis\Dropbox\Schermafdrukken\Schermafdruk 2016-06-10 10.55.24.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80" r="12892" b="29061"/>
          <a:stretch/>
        </p:blipFill>
        <p:spPr bwMode="auto">
          <a:xfrm>
            <a:off x="827583" y="2132856"/>
            <a:ext cx="7603427" cy="376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63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spcBef>
                <a:spcPts val="0"/>
              </a:spcBef>
              <a:defRPr/>
            </a:pPr>
            <a:r>
              <a:rPr lang="nl-NL" dirty="0" smtClean="0"/>
              <a:t>A) Spuitgieten in een matrijs</a:t>
            </a:r>
            <a:endParaRPr lang="nl-NL" dirty="0"/>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55" t="27361" r="49148" b="23578"/>
          <a:stretch/>
        </p:blipFill>
        <p:spPr bwMode="auto">
          <a:xfrm>
            <a:off x="2001416" y="1988840"/>
            <a:ext cx="5040560" cy="423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752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b) verpakken</a:t>
            </a:r>
            <a:endParaRPr lang="nl-NL" dirty="0"/>
          </a:p>
        </p:txBody>
      </p:sp>
      <p:pic>
        <p:nvPicPr>
          <p:cNvPr id="4"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37" t="27360" r="44357" b="22822"/>
          <a:stretch/>
        </p:blipFill>
        <p:spPr bwMode="auto">
          <a:xfrm>
            <a:off x="1635371" y="2132856"/>
            <a:ext cx="6017843" cy="393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00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C) Decoreren en assembleren</a:t>
            </a:r>
            <a:endParaRPr lang="nl-NL"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32" t="26610" r="44250" b="22822"/>
          <a:stretch/>
        </p:blipFill>
        <p:spPr bwMode="auto">
          <a:xfrm>
            <a:off x="1475656" y="2060848"/>
            <a:ext cx="6264696" cy="414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815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1124744"/>
            <a:ext cx="6324600" cy="1828800"/>
          </a:xfrm>
        </p:spPr>
        <p:txBody>
          <a:bodyPr/>
          <a:lstStyle/>
          <a:p>
            <a:pPr algn="ctr"/>
            <a:r>
              <a:rPr lang="nl-BE" sz="4400" dirty="0" smtClean="0"/>
              <a:t>Stimulerend kiezen</a:t>
            </a:r>
            <a:br>
              <a:rPr lang="nl-BE" sz="4400" dirty="0" smtClean="0"/>
            </a:br>
            <a:r>
              <a:rPr lang="nl-BE" dirty="0" smtClean="0"/>
              <a:t/>
            </a:r>
            <a:br>
              <a:rPr lang="nl-BE" dirty="0" smtClean="0"/>
            </a:br>
            <a:endParaRPr lang="nl-BE" sz="3600" cap="none" dirty="0"/>
          </a:p>
        </p:txBody>
      </p:sp>
      <p:sp>
        <p:nvSpPr>
          <p:cNvPr id="4" name="Tekstvak 3"/>
          <p:cNvSpPr txBox="1"/>
          <p:nvPr/>
        </p:nvSpPr>
        <p:spPr>
          <a:xfrm>
            <a:off x="467544" y="2780928"/>
            <a:ext cx="5832648" cy="830997"/>
          </a:xfrm>
          <a:prstGeom prst="rect">
            <a:avLst/>
          </a:prstGeom>
          <a:noFill/>
        </p:spPr>
        <p:txBody>
          <a:bodyPr wrap="square" rtlCol="0">
            <a:spAutoFit/>
          </a:bodyPr>
          <a:lstStyle/>
          <a:p>
            <a:pPr algn="ctr"/>
            <a:r>
              <a:rPr lang="nl-BE" sz="4800" dirty="0" smtClean="0">
                <a:solidFill>
                  <a:schemeClr val="accent1"/>
                </a:solidFill>
              </a:rPr>
              <a:t>INDUSTRIE IN BELGIE</a:t>
            </a:r>
            <a:endParaRPr lang="nl-BE" sz="4000" dirty="0">
              <a:solidFill>
                <a:schemeClr val="accent1"/>
              </a:solidFill>
            </a:endParaRPr>
          </a:p>
        </p:txBody>
      </p:sp>
    </p:spTree>
    <p:extLst>
      <p:ext uri="{BB962C8B-B14F-4D97-AF65-F5344CB8AC3E}">
        <p14:creationId xmlns:p14="http://schemas.microsoft.com/office/powerpoint/2010/main" val="28571983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D</a:t>
            </a:r>
            <a:r>
              <a:rPr lang="nl-NL" dirty="0" smtClean="0"/>
              <a:t>) Plastickorrels mengen</a:t>
            </a:r>
            <a:endParaRPr lang="nl-NL"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40" t="26587" r="44224" b="23016"/>
          <a:stretch/>
        </p:blipFill>
        <p:spPr bwMode="auto">
          <a:xfrm>
            <a:off x="1403648" y="2060848"/>
            <a:ext cx="6264696" cy="414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132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E</a:t>
            </a:r>
            <a:r>
              <a:rPr lang="nl-NL" dirty="0" smtClean="0"/>
              <a:t>) Kwaliteit controleren</a:t>
            </a:r>
            <a:endParaRPr lang="nl-NL"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14" t="27778" r="27714" b="26136"/>
          <a:stretch/>
        </p:blipFill>
        <p:spPr bwMode="auto">
          <a:xfrm>
            <a:off x="1314337" y="2276872"/>
            <a:ext cx="6624736" cy="375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0902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474569909"/>
              </p:ext>
            </p:extLst>
          </p:nvPr>
        </p:nvGraphicFramePr>
        <p:xfrm>
          <a:off x="467544" y="332656"/>
          <a:ext cx="8280920" cy="6264696"/>
        </p:xfrm>
        <a:graphic>
          <a:graphicData uri="http://schemas.openxmlformats.org/drawingml/2006/table">
            <a:tbl>
              <a:tblPr firstRow="1" bandRow="1">
                <a:tableStyleId>{5940675A-B579-460E-94D1-54222C63F5DA}</a:tableStyleId>
              </a:tblPr>
              <a:tblGrid>
                <a:gridCol w="4140460"/>
                <a:gridCol w="4140460"/>
              </a:tblGrid>
              <a:tr h="2088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A) Spuitgieten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in een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matrijs</a:t>
                      </a:r>
                    </a:p>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D) Plastickorrels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baseline="0" dirty="0" smtClean="0">
                          <a:solidFill>
                            <a:schemeClr val="tx1"/>
                          </a:solidFill>
                          <a:effectLst/>
                          <a:latin typeface="+mn-lt"/>
                          <a:ea typeface="+mn-ea"/>
                          <a:cs typeface="+mn-cs"/>
                        </a:rPr>
                        <a:t>    </a:t>
                      </a:r>
                      <a:r>
                        <a:rPr lang="nl-BE" sz="1800" kern="1200" dirty="0" smtClean="0">
                          <a:solidFill>
                            <a:schemeClr val="tx1"/>
                          </a:solidFill>
                          <a:effectLst/>
                          <a:latin typeface="+mn-lt"/>
                          <a:ea typeface="+mn-ea"/>
                          <a:cs typeface="+mn-cs"/>
                        </a:rPr>
                        <a:t>mengen</a:t>
                      </a:r>
                    </a:p>
                    <a:p>
                      <a:endParaRPr lang="nl-NL" dirty="0"/>
                    </a:p>
                  </a:txBody>
                  <a:tcPr/>
                </a:tc>
              </a:tr>
              <a:tr h="2088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B) Verpakken</a:t>
                      </a:r>
                    </a:p>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E) Kwaliteit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a:t>
                      </a:r>
                      <a:r>
                        <a:rPr lang="nl-BE" sz="1800" kern="1200" baseline="0" dirty="0" smtClean="0">
                          <a:solidFill>
                            <a:schemeClr val="tx1"/>
                          </a:solidFill>
                          <a:effectLst/>
                          <a:latin typeface="+mn-lt"/>
                          <a:ea typeface="+mn-ea"/>
                          <a:cs typeface="+mn-cs"/>
                        </a:rPr>
                        <a:t> </a:t>
                      </a:r>
                      <a:r>
                        <a:rPr lang="nl-BE" sz="1800" kern="1200" dirty="0" smtClean="0">
                          <a:solidFill>
                            <a:schemeClr val="tx1"/>
                          </a:solidFill>
                          <a:effectLst/>
                          <a:latin typeface="+mn-lt"/>
                          <a:ea typeface="+mn-ea"/>
                          <a:cs typeface="+mn-cs"/>
                        </a:rPr>
                        <a:t>controleren</a:t>
                      </a:r>
                    </a:p>
                    <a:p>
                      <a:endParaRPr lang="nl-NL" dirty="0"/>
                    </a:p>
                  </a:txBody>
                  <a:tcPr/>
                </a:tc>
              </a:tr>
              <a:tr h="2088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C) Decoreren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assembleren</a:t>
                      </a:r>
                    </a:p>
                    <a:p>
                      <a:endParaRPr lang="nl-NL" dirty="0"/>
                    </a:p>
                  </a:txBody>
                  <a:tcPr/>
                </a:tc>
                <a:tc>
                  <a:txBody>
                    <a:bodyPr/>
                    <a:lstStyle/>
                    <a:p>
                      <a:endParaRPr lang="nl-NL" dirty="0"/>
                    </a:p>
                  </a:txBody>
                  <a:tcPr/>
                </a:tc>
              </a:tr>
            </a:tbl>
          </a:graphicData>
        </a:graphic>
      </p:graphicFrame>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40" t="26587" r="44224" b="23016"/>
          <a:stretch/>
        </p:blipFill>
        <p:spPr bwMode="auto">
          <a:xfrm>
            <a:off x="6391618" y="476250"/>
            <a:ext cx="228611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55" t="30856" r="49148" b="23578"/>
          <a:stretch/>
        </p:blipFill>
        <p:spPr bwMode="auto">
          <a:xfrm>
            <a:off x="2139049" y="476250"/>
            <a:ext cx="2397031" cy="187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32" t="26610" r="44250" b="22822"/>
          <a:stretch/>
        </p:blipFill>
        <p:spPr bwMode="auto">
          <a:xfrm>
            <a:off x="2139049" y="4653136"/>
            <a:ext cx="239703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683" t="27778" r="30493" b="26136"/>
          <a:stretch/>
        </p:blipFill>
        <p:spPr bwMode="auto">
          <a:xfrm>
            <a:off x="6353631" y="2587359"/>
            <a:ext cx="2324100" cy="1780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95" t="27360" r="44357" b="22822"/>
          <a:stretch/>
        </p:blipFill>
        <p:spPr bwMode="auto">
          <a:xfrm>
            <a:off x="2139049" y="2593681"/>
            <a:ext cx="2384526" cy="177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3887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2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2912164087"/>
              </p:ext>
            </p:extLst>
          </p:nvPr>
        </p:nvGraphicFramePr>
        <p:xfrm>
          <a:off x="467544" y="332656"/>
          <a:ext cx="8280920" cy="6264696"/>
        </p:xfrm>
        <a:graphic>
          <a:graphicData uri="http://schemas.openxmlformats.org/drawingml/2006/table">
            <a:tbl>
              <a:tblPr firstRow="1" bandRow="1">
                <a:tableStyleId>{5940675A-B579-460E-94D1-54222C63F5DA}</a:tableStyleId>
              </a:tblPr>
              <a:tblGrid>
                <a:gridCol w="4140460"/>
                <a:gridCol w="4140460"/>
              </a:tblGrid>
              <a:tr h="2088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D) Plastickorrels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baseline="0" dirty="0" smtClean="0">
                          <a:solidFill>
                            <a:schemeClr val="tx1"/>
                          </a:solidFill>
                          <a:effectLst/>
                          <a:latin typeface="+mn-lt"/>
                          <a:ea typeface="+mn-ea"/>
                          <a:cs typeface="+mn-cs"/>
                        </a:rPr>
                        <a:t>    </a:t>
                      </a:r>
                      <a:r>
                        <a:rPr lang="nl-BE" sz="1800" kern="1200" dirty="0" smtClean="0">
                          <a:solidFill>
                            <a:schemeClr val="tx1"/>
                          </a:solidFill>
                          <a:effectLst/>
                          <a:latin typeface="+mn-lt"/>
                          <a:ea typeface="+mn-ea"/>
                          <a:cs typeface="+mn-cs"/>
                        </a:rPr>
                        <a:t>mengen</a:t>
                      </a:r>
                    </a:p>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E) Kwaliteit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a:t>
                      </a:r>
                      <a:r>
                        <a:rPr lang="nl-BE" sz="1800" kern="1200" baseline="0" dirty="0" smtClean="0">
                          <a:solidFill>
                            <a:schemeClr val="tx1"/>
                          </a:solidFill>
                          <a:effectLst/>
                          <a:latin typeface="+mn-lt"/>
                          <a:ea typeface="+mn-ea"/>
                          <a:cs typeface="+mn-cs"/>
                        </a:rPr>
                        <a:t> </a:t>
                      </a:r>
                      <a:r>
                        <a:rPr lang="nl-BE" sz="1800" kern="1200" dirty="0" smtClean="0">
                          <a:solidFill>
                            <a:schemeClr val="tx1"/>
                          </a:solidFill>
                          <a:effectLst/>
                          <a:latin typeface="+mn-lt"/>
                          <a:ea typeface="+mn-ea"/>
                          <a:cs typeface="+mn-cs"/>
                        </a:rPr>
                        <a:t>controleren</a:t>
                      </a:r>
                    </a:p>
                    <a:p>
                      <a:endParaRPr lang="nl-NL" dirty="0"/>
                    </a:p>
                  </a:txBody>
                  <a:tcPr/>
                </a:tc>
              </a:tr>
              <a:tr h="2088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A) Spuitgieten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in een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matrijs</a:t>
                      </a:r>
                    </a:p>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B) Verpakken</a:t>
                      </a:r>
                    </a:p>
                    <a:p>
                      <a:endParaRPr lang="nl-NL" dirty="0"/>
                    </a:p>
                  </a:txBody>
                  <a:tcPr/>
                </a:tc>
              </a:tr>
              <a:tr h="2088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C) Decoreren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dirty="0" smtClean="0">
                          <a:solidFill>
                            <a:schemeClr val="tx1"/>
                          </a:solidFill>
                          <a:effectLst/>
                          <a:latin typeface="+mn-lt"/>
                          <a:ea typeface="+mn-ea"/>
                          <a:cs typeface="+mn-cs"/>
                        </a:rPr>
                        <a:t>    assembleren</a:t>
                      </a:r>
                    </a:p>
                    <a:p>
                      <a:endParaRPr lang="nl-NL" dirty="0"/>
                    </a:p>
                  </a:txBody>
                  <a:tcPr/>
                </a:tc>
                <a:tc>
                  <a:txBody>
                    <a:bodyPr/>
                    <a:lstStyle/>
                    <a:p>
                      <a:endParaRPr lang="nl-NL" dirty="0"/>
                    </a:p>
                  </a:txBody>
                  <a:tcPr/>
                </a:tc>
              </a:tr>
            </a:tbl>
          </a:graphicData>
        </a:graphic>
      </p:graphicFrame>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40" t="26587" r="44224" b="23016"/>
          <a:stretch/>
        </p:blipFill>
        <p:spPr bwMode="auto">
          <a:xfrm>
            <a:off x="2249967" y="476250"/>
            <a:ext cx="228611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55" t="30856" r="49148" b="23578"/>
          <a:stretch/>
        </p:blipFill>
        <p:spPr bwMode="auto">
          <a:xfrm>
            <a:off x="2139048" y="2563965"/>
            <a:ext cx="2397031" cy="187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32" t="26610" r="44250" b="22822"/>
          <a:stretch/>
        </p:blipFill>
        <p:spPr bwMode="auto">
          <a:xfrm>
            <a:off x="2139049" y="4653136"/>
            <a:ext cx="239703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683" t="27778" r="30493" b="26136"/>
          <a:stretch/>
        </p:blipFill>
        <p:spPr bwMode="auto">
          <a:xfrm>
            <a:off x="6353631" y="476250"/>
            <a:ext cx="2324100" cy="1780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95" t="27360" r="44357" b="22822"/>
          <a:stretch/>
        </p:blipFill>
        <p:spPr bwMode="auto">
          <a:xfrm>
            <a:off x="6300101" y="2563965"/>
            <a:ext cx="2384526" cy="177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p:nvSpPr>
        <p:spPr>
          <a:xfrm>
            <a:off x="514094" y="315652"/>
            <a:ext cx="720080" cy="523220"/>
          </a:xfrm>
          <a:prstGeom prst="rect">
            <a:avLst/>
          </a:prstGeom>
          <a:noFill/>
        </p:spPr>
        <p:txBody>
          <a:bodyPr wrap="square" rtlCol="0">
            <a:spAutoFit/>
          </a:bodyPr>
          <a:lstStyle/>
          <a:p>
            <a:r>
              <a:rPr lang="nl-NL"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endParaRPr lang="nl-N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1" name="Tekstvak 10"/>
          <p:cNvSpPr txBox="1"/>
          <p:nvPr/>
        </p:nvSpPr>
        <p:spPr>
          <a:xfrm>
            <a:off x="487380" y="2420888"/>
            <a:ext cx="720080" cy="523220"/>
          </a:xfrm>
          <a:prstGeom prst="rect">
            <a:avLst/>
          </a:prstGeom>
          <a:noFill/>
        </p:spPr>
        <p:txBody>
          <a:bodyPr wrap="square" rtlCol="0">
            <a:spAutoFit/>
          </a:bodyPr>
          <a:lstStyle/>
          <a:p>
            <a:r>
              <a:rPr lang="nl-N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p>
        </p:txBody>
      </p:sp>
      <p:sp>
        <p:nvSpPr>
          <p:cNvPr id="12" name="Tekstvak 11"/>
          <p:cNvSpPr txBox="1"/>
          <p:nvPr/>
        </p:nvSpPr>
        <p:spPr>
          <a:xfrm>
            <a:off x="523523" y="4509120"/>
            <a:ext cx="720080" cy="523220"/>
          </a:xfrm>
          <a:prstGeom prst="rect">
            <a:avLst/>
          </a:prstGeom>
          <a:noFill/>
        </p:spPr>
        <p:txBody>
          <a:bodyPr wrap="square" rtlCol="0">
            <a:spAutoFit/>
          </a:bodyPr>
          <a:lstStyle/>
          <a:p>
            <a:r>
              <a:rPr lang="nl-NL"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endParaRPr lang="nl-N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Tekstvak 12"/>
          <p:cNvSpPr txBox="1"/>
          <p:nvPr/>
        </p:nvSpPr>
        <p:spPr>
          <a:xfrm>
            <a:off x="4703440" y="320266"/>
            <a:ext cx="720080" cy="523220"/>
          </a:xfrm>
          <a:prstGeom prst="rect">
            <a:avLst/>
          </a:prstGeom>
          <a:noFill/>
        </p:spPr>
        <p:txBody>
          <a:bodyPr wrap="square" rtlCol="0">
            <a:spAutoFit/>
          </a:bodyPr>
          <a:lstStyle/>
          <a:p>
            <a:r>
              <a:rPr lang="nl-N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4</a:t>
            </a:r>
          </a:p>
        </p:txBody>
      </p:sp>
      <p:sp>
        <p:nvSpPr>
          <p:cNvPr id="14" name="Tekstvak 13"/>
          <p:cNvSpPr txBox="1"/>
          <p:nvPr/>
        </p:nvSpPr>
        <p:spPr>
          <a:xfrm>
            <a:off x="4680621" y="2420888"/>
            <a:ext cx="720080" cy="523220"/>
          </a:xfrm>
          <a:prstGeom prst="rect">
            <a:avLst/>
          </a:prstGeom>
          <a:noFill/>
        </p:spPr>
        <p:txBody>
          <a:bodyPr wrap="square" rtlCol="0">
            <a:spAutoFit/>
          </a:bodyPr>
          <a:lstStyle/>
          <a:p>
            <a:r>
              <a:rPr lang="nl-NL"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a:t>
            </a:r>
            <a:endParaRPr lang="nl-NL"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452387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7/74/Injection_moulding_proc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3"/>
            <a:ext cx="8352928" cy="432074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03548" y="4869160"/>
            <a:ext cx="8136904" cy="1846659"/>
          </a:xfrm>
          <a:prstGeom prst="rect">
            <a:avLst/>
          </a:prstGeom>
          <a:noFill/>
        </p:spPr>
        <p:txBody>
          <a:bodyPr wrap="square" rtlCol="0">
            <a:spAutoFit/>
          </a:bodyPr>
          <a:lstStyle/>
          <a:p>
            <a:r>
              <a:rPr lang="nl-BE" sz="1600" b="1" dirty="0"/>
              <a:t>Spuitgiet p</a:t>
            </a:r>
            <a:r>
              <a:rPr lang="nl-BE" sz="1600" b="1" dirty="0" smtClean="0"/>
              <a:t>roces</a:t>
            </a:r>
          </a:p>
          <a:p>
            <a:r>
              <a:rPr lang="nl-BE" sz="1600" dirty="0" smtClean="0"/>
              <a:t>1 Doseerschroef </a:t>
            </a:r>
          </a:p>
          <a:p>
            <a:r>
              <a:rPr lang="nl-BE" sz="1600" dirty="0" smtClean="0"/>
              <a:t>2 </a:t>
            </a:r>
            <a:r>
              <a:rPr lang="nl-BE" sz="1600" dirty="0"/>
              <a:t>Granulaat </a:t>
            </a:r>
            <a:endParaRPr lang="nl-BE" sz="1600" dirty="0" smtClean="0"/>
          </a:p>
          <a:p>
            <a:r>
              <a:rPr lang="nl-BE" sz="1600" dirty="0" smtClean="0"/>
              <a:t>3 Inspuitopening  </a:t>
            </a:r>
            <a:r>
              <a:rPr lang="nl-BE" sz="1600" dirty="0"/>
              <a:t>(spuitmond) </a:t>
            </a:r>
          </a:p>
          <a:p>
            <a:r>
              <a:rPr lang="nl-BE" sz="1600" dirty="0" smtClean="0"/>
              <a:t>4 Matrijs (onderdeel) </a:t>
            </a:r>
          </a:p>
          <a:p>
            <a:r>
              <a:rPr lang="nl-BE" sz="1600" dirty="0" smtClean="0"/>
              <a:t>5 Product </a:t>
            </a:r>
          </a:p>
          <a:p>
            <a:r>
              <a:rPr lang="nl-BE" sz="1600" dirty="0" smtClean="0"/>
              <a:t>6 Matrijs (bovendeel)</a:t>
            </a:r>
            <a:endParaRPr lang="nl-NL" sz="1600" dirty="0"/>
          </a:p>
        </p:txBody>
      </p:sp>
      <p:sp>
        <p:nvSpPr>
          <p:cNvPr id="3" name="Rechthoek 2"/>
          <p:cNvSpPr/>
          <p:nvPr/>
        </p:nvSpPr>
        <p:spPr>
          <a:xfrm>
            <a:off x="5724128" y="6362275"/>
            <a:ext cx="3215176" cy="276999"/>
          </a:xfrm>
          <a:prstGeom prst="rect">
            <a:avLst/>
          </a:prstGeom>
        </p:spPr>
        <p:txBody>
          <a:bodyPr wrap="none">
            <a:spAutoFit/>
          </a:bodyPr>
          <a:lstStyle/>
          <a:p>
            <a:r>
              <a:rPr lang="nl-NL" sz="1200" dirty="0" smtClean="0"/>
              <a:t>Bron: http</a:t>
            </a:r>
            <a:r>
              <a:rPr lang="nl-NL" sz="1200" dirty="0"/>
              <a:t>://nl.wikipedia.org/wiki/Spuitgieten</a:t>
            </a:r>
          </a:p>
        </p:txBody>
      </p:sp>
    </p:spTree>
    <p:extLst>
      <p:ext uri="{BB962C8B-B14F-4D97-AF65-F5344CB8AC3E}">
        <p14:creationId xmlns:p14="http://schemas.microsoft.com/office/powerpoint/2010/main" val="6435330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1124744"/>
            <a:ext cx="6324600" cy="1828800"/>
          </a:xfrm>
        </p:spPr>
        <p:txBody>
          <a:bodyPr/>
          <a:lstStyle/>
          <a:p>
            <a:pPr algn="ctr"/>
            <a:r>
              <a:rPr lang="nl-BE" sz="4400" dirty="0" smtClean="0"/>
              <a:t>Stimulerend kiezen</a:t>
            </a:r>
            <a:br>
              <a:rPr lang="nl-BE" sz="4400" dirty="0" smtClean="0"/>
            </a:br>
            <a:r>
              <a:rPr lang="nl-BE" dirty="0" smtClean="0"/>
              <a:t/>
            </a:r>
            <a:br>
              <a:rPr lang="nl-BE" dirty="0" smtClean="0"/>
            </a:br>
            <a:endParaRPr lang="nl-BE" sz="3600" cap="none" dirty="0"/>
          </a:p>
        </p:txBody>
      </p:sp>
      <p:sp>
        <p:nvSpPr>
          <p:cNvPr id="4" name="Tekstvak 3"/>
          <p:cNvSpPr txBox="1"/>
          <p:nvPr/>
        </p:nvSpPr>
        <p:spPr>
          <a:xfrm>
            <a:off x="251520" y="2636912"/>
            <a:ext cx="6552728" cy="1446550"/>
          </a:xfrm>
          <a:prstGeom prst="rect">
            <a:avLst/>
          </a:prstGeom>
          <a:noFill/>
        </p:spPr>
        <p:txBody>
          <a:bodyPr wrap="square" rtlCol="0">
            <a:spAutoFit/>
          </a:bodyPr>
          <a:lstStyle/>
          <a:p>
            <a:pPr algn="ctr"/>
            <a:r>
              <a:rPr lang="nl-BE" sz="4400" dirty="0" smtClean="0">
                <a:solidFill>
                  <a:srgbClr val="F0AD00"/>
                </a:solidFill>
              </a:rPr>
              <a:t>WIE DOET WAT IN DE INDUSTRIE?</a:t>
            </a:r>
            <a:endParaRPr lang="nl-BE" sz="3600" dirty="0">
              <a:solidFill>
                <a:srgbClr val="F0AD00"/>
              </a:solidFill>
            </a:endParaRPr>
          </a:p>
        </p:txBody>
      </p:sp>
    </p:spTree>
    <p:extLst>
      <p:ext uri="{BB962C8B-B14F-4D97-AF65-F5344CB8AC3E}">
        <p14:creationId xmlns:p14="http://schemas.microsoft.com/office/powerpoint/2010/main" val="1581949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Lijst met mogelijke antwoorden</a:t>
            </a:r>
            <a:endParaRPr lang="nl-BE" dirty="0"/>
          </a:p>
        </p:txBody>
      </p:sp>
      <p:graphicFrame>
        <p:nvGraphicFramePr>
          <p:cNvPr id="2" name="Tabel 1"/>
          <p:cNvGraphicFramePr>
            <a:graphicFrameLocks noGrp="1"/>
          </p:cNvGraphicFramePr>
          <p:nvPr>
            <p:extLst>
              <p:ext uri="{D42A27DB-BD31-4B8C-83A1-F6EECF244321}">
                <p14:modId xmlns:p14="http://schemas.microsoft.com/office/powerpoint/2010/main" val="2556504974"/>
              </p:ext>
            </p:extLst>
          </p:nvPr>
        </p:nvGraphicFramePr>
        <p:xfrm>
          <a:off x="323528" y="1679161"/>
          <a:ext cx="8496944" cy="4857550"/>
        </p:xfrm>
        <a:graphic>
          <a:graphicData uri="http://schemas.openxmlformats.org/drawingml/2006/table">
            <a:tbl>
              <a:tblPr firstRow="1" firstCol="1" bandRow="1">
                <a:tableStyleId>{5940675A-B579-460E-94D1-54222C63F5DA}</a:tableStyleId>
              </a:tblPr>
              <a:tblGrid>
                <a:gridCol w="4248472"/>
                <a:gridCol w="4248472"/>
              </a:tblGrid>
              <a:tr h="885743">
                <a:tc>
                  <a:txBody>
                    <a:bodyPr/>
                    <a:lstStyle/>
                    <a:p>
                      <a:pPr>
                        <a:lnSpc>
                          <a:spcPct val="115000"/>
                        </a:lnSpc>
                        <a:spcAft>
                          <a:spcPts val="0"/>
                        </a:spcAft>
                      </a:pPr>
                      <a:r>
                        <a:rPr lang="nl-BE" sz="3200" dirty="0">
                          <a:effectLst/>
                        </a:rPr>
                        <a:t>kwaliteitscontroleur</a:t>
                      </a:r>
                      <a:endParaRPr lang="nl-BE" sz="3200" dirty="0">
                        <a:effectLst/>
                        <a:latin typeface="Calibri"/>
                        <a:ea typeface="Calibri"/>
                        <a:cs typeface="Times New Roman"/>
                      </a:endParaRPr>
                    </a:p>
                  </a:txBody>
                  <a:tcPr marL="68580" marR="68580" marT="0" marB="0"/>
                </a:tc>
                <a:tc>
                  <a:txBody>
                    <a:bodyPr/>
                    <a:lstStyle/>
                    <a:p>
                      <a:pPr>
                        <a:lnSpc>
                          <a:spcPct val="115000"/>
                        </a:lnSpc>
                        <a:spcAft>
                          <a:spcPts val="0"/>
                        </a:spcAft>
                      </a:pPr>
                      <a:r>
                        <a:rPr lang="nl-BE" sz="3200" dirty="0">
                          <a:effectLst/>
                        </a:rPr>
                        <a:t>onderhoudsmecanicien</a:t>
                      </a:r>
                      <a:endParaRPr lang="nl-BE" sz="3200" dirty="0">
                        <a:effectLst/>
                        <a:latin typeface="Calibri"/>
                        <a:ea typeface="Calibri"/>
                        <a:cs typeface="Times New Roman"/>
                      </a:endParaRPr>
                    </a:p>
                  </a:txBody>
                  <a:tcPr marL="68580" marR="68580" marT="0" marB="0"/>
                </a:tc>
              </a:tr>
              <a:tr h="936104">
                <a:tc>
                  <a:txBody>
                    <a:bodyPr/>
                    <a:lstStyle/>
                    <a:p>
                      <a:pPr>
                        <a:lnSpc>
                          <a:spcPct val="115000"/>
                        </a:lnSpc>
                        <a:spcAft>
                          <a:spcPts val="0"/>
                        </a:spcAft>
                      </a:pPr>
                      <a:r>
                        <a:rPr lang="nl-BE" sz="3200" dirty="0">
                          <a:effectLst/>
                        </a:rPr>
                        <a:t>laborant</a:t>
                      </a:r>
                      <a:endParaRPr lang="nl-BE" sz="3200" dirty="0">
                        <a:effectLst/>
                        <a:latin typeface="Calibri"/>
                        <a:ea typeface="Calibri"/>
                        <a:cs typeface="Times New Roman"/>
                      </a:endParaRPr>
                    </a:p>
                  </a:txBody>
                  <a:tcPr marL="68580" marR="68580" marT="0" marB="0"/>
                </a:tc>
                <a:tc>
                  <a:txBody>
                    <a:bodyPr/>
                    <a:lstStyle/>
                    <a:p>
                      <a:pPr>
                        <a:lnSpc>
                          <a:spcPct val="115000"/>
                        </a:lnSpc>
                        <a:spcAft>
                          <a:spcPts val="0"/>
                        </a:spcAft>
                      </a:pPr>
                      <a:r>
                        <a:rPr lang="nl-BE" sz="3200" dirty="0">
                          <a:effectLst/>
                        </a:rPr>
                        <a:t>ploegbaas</a:t>
                      </a:r>
                      <a:endParaRPr lang="nl-BE" sz="3200" dirty="0">
                        <a:effectLst/>
                        <a:latin typeface="Calibri"/>
                        <a:ea typeface="Calibri"/>
                        <a:cs typeface="Times New Roman"/>
                      </a:endParaRPr>
                    </a:p>
                  </a:txBody>
                  <a:tcPr marL="68580" marR="68580" marT="0" marB="0"/>
                </a:tc>
              </a:tr>
              <a:tr h="921618">
                <a:tc>
                  <a:txBody>
                    <a:bodyPr/>
                    <a:lstStyle/>
                    <a:p>
                      <a:pPr>
                        <a:lnSpc>
                          <a:spcPct val="115000"/>
                        </a:lnSpc>
                        <a:spcAft>
                          <a:spcPts val="0"/>
                        </a:spcAft>
                      </a:pPr>
                      <a:r>
                        <a:rPr lang="nl-BE" sz="3200" dirty="0">
                          <a:effectLst/>
                        </a:rPr>
                        <a:t>lasser</a:t>
                      </a:r>
                      <a:endParaRPr lang="nl-BE" sz="3200" dirty="0">
                        <a:effectLst/>
                        <a:latin typeface="Calibri"/>
                        <a:ea typeface="Calibri"/>
                        <a:cs typeface="Times New Roman"/>
                      </a:endParaRPr>
                    </a:p>
                  </a:txBody>
                  <a:tcPr marL="68580" marR="68580" marT="0" marB="0"/>
                </a:tc>
                <a:tc>
                  <a:txBody>
                    <a:bodyPr/>
                    <a:lstStyle/>
                    <a:p>
                      <a:pPr>
                        <a:lnSpc>
                          <a:spcPct val="115000"/>
                        </a:lnSpc>
                        <a:spcAft>
                          <a:spcPts val="0"/>
                        </a:spcAft>
                      </a:pPr>
                      <a:r>
                        <a:rPr lang="nl-BE" sz="3200" dirty="0">
                          <a:effectLst/>
                        </a:rPr>
                        <a:t>procesoperator</a:t>
                      </a:r>
                      <a:endParaRPr lang="nl-BE" sz="3200" dirty="0">
                        <a:effectLst/>
                        <a:latin typeface="Calibri"/>
                        <a:ea typeface="Calibri"/>
                        <a:cs typeface="Times New Roman"/>
                      </a:endParaRPr>
                    </a:p>
                  </a:txBody>
                  <a:tcPr marL="68580" marR="68580" marT="0" marB="0"/>
                </a:tc>
              </a:tr>
              <a:tr h="1104205">
                <a:tc>
                  <a:txBody>
                    <a:bodyPr/>
                    <a:lstStyle/>
                    <a:p>
                      <a:pPr>
                        <a:lnSpc>
                          <a:spcPct val="115000"/>
                        </a:lnSpc>
                        <a:spcAft>
                          <a:spcPts val="0"/>
                        </a:spcAft>
                      </a:pPr>
                      <a:r>
                        <a:rPr lang="nl-BE" sz="3200" dirty="0">
                          <a:effectLst/>
                        </a:rPr>
                        <a:t>magazijnmedewerker</a:t>
                      </a:r>
                      <a:endParaRPr lang="nl-BE" sz="3200" dirty="0">
                        <a:effectLst/>
                        <a:latin typeface="Calibri"/>
                        <a:ea typeface="Calibri"/>
                        <a:cs typeface="Times New Roman"/>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BE" sz="3200" b="0" i="0" u="none" strike="noStrike" kern="1200" cap="none" spc="0" normalizeH="0" baseline="0" noProof="0" dirty="0" smtClean="0">
                          <a:ln>
                            <a:noFill/>
                          </a:ln>
                          <a:solidFill>
                            <a:prstClr val="black"/>
                          </a:solidFill>
                          <a:effectLst/>
                          <a:uLnTx/>
                          <a:uFillTx/>
                          <a:latin typeface="+mn-lt"/>
                          <a:ea typeface="+mn-ea"/>
                          <a:cs typeface="+mn-cs"/>
                        </a:rPr>
                        <a:t>productontwikkelaar</a:t>
                      </a:r>
                      <a:endParaRPr kumimoji="0" lang="nl-BE" sz="3200" b="0" i="0" u="none" strike="noStrike" kern="1200" cap="none" spc="0" normalizeH="0" baseline="0" noProof="0" dirty="0" smtClean="0">
                        <a:ln>
                          <a:noFill/>
                        </a:ln>
                        <a:solidFill>
                          <a:prstClr val="black"/>
                        </a:solidFill>
                        <a:effectLst/>
                        <a:uLnTx/>
                        <a:uFillTx/>
                        <a:latin typeface="Calibri"/>
                        <a:ea typeface="Calibri"/>
                        <a:cs typeface="Times New Roman"/>
                      </a:endParaRPr>
                    </a:p>
                    <a:p>
                      <a:pPr>
                        <a:lnSpc>
                          <a:spcPct val="115000"/>
                        </a:lnSpc>
                        <a:spcAft>
                          <a:spcPts val="0"/>
                        </a:spcAft>
                      </a:pPr>
                      <a:endParaRPr lang="nl-BE" sz="3200" dirty="0">
                        <a:effectLst/>
                        <a:latin typeface="Calibri"/>
                        <a:ea typeface="Calibri"/>
                        <a:cs typeface="Times New Roman"/>
                      </a:endParaRPr>
                    </a:p>
                  </a:txBody>
                  <a:tcPr marL="68580" marR="68580" marT="0" marB="0"/>
                </a:tc>
              </a:tr>
              <a:tr h="992421">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BE" sz="3200" b="0" i="0" u="none" strike="noStrike" kern="1200" cap="none" spc="0" normalizeH="0" baseline="0" noProof="0" dirty="0" smtClean="0">
                          <a:ln>
                            <a:noFill/>
                          </a:ln>
                          <a:solidFill>
                            <a:prstClr val="black"/>
                          </a:solidFill>
                          <a:effectLst/>
                          <a:uLnTx/>
                          <a:uFillTx/>
                          <a:latin typeface="+mn-lt"/>
                          <a:ea typeface="+mn-ea"/>
                          <a:cs typeface="+mn-cs"/>
                        </a:rPr>
                        <a:t>matrijzenbouwer</a:t>
                      </a:r>
                      <a:endParaRPr kumimoji="0" lang="nl-BE" sz="3200" b="0" i="0" u="none" strike="noStrike" kern="1200" cap="none" spc="0" normalizeH="0" baseline="0" noProof="0" dirty="0" smtClean="0">
                        <a:ln>
                          <a:noFill/>
                        </a:ln>
                        <a:solidFill>
                          <a:prstClr val="black"/>
                        </a:solidFill>
                        <a:effectLst/>
                        <a:uLnTx/>
                        <a:uFillTx/>
                        <a:latin typeface="Calibri"/>
                        <a:ea typeface="Calibri"/>
                        <a:cs typeface="Times New Roman"/>
                      </a:endParaRPr>
                    </a:p>
                  </a:txBody>
                  <a:tcPr marL="68580" marR="68580" marT="0" marB="0"/>
                </a:tc>
                <a:tc>
                  <a:txBody>
                    <a:bodyPr/>
                    <a:lstStyle/>
                    <a:p>
                      <a:pPr>
                        <a:lnSpc>
                          <a:spcPct val="115000"/>
                        </a:lnSpc>
                        <a:spcAft>
                          <a:spcPts val="0"/>
                        </a:spcAft>
                      </a:pPr>
                      <a:r>
                        <a:rPr lang="nl-BE" sz="3200" dirty="0">
                          <a:effectLst/>
                        </a:rPr>
                        <a:t>veiligheidsadviseur</a:t>
                      </a:r>
                      <a:endParaRPr lang="nl-BE" sz="32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4032397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1. Voor welke functie werd deze vacature opgemaakt?</a:t>
            </a:r>
            <a:endParaRPr lang="nl-BE" dirty="0"/>
          </a:p>
        </p:txBody>
      </p:sp>
      <p:sp>
        <p:nvSpPr>
          <p:cNvPr id="4" name="Tekstvak 2"/>
          <p:cNvSpPr txBox="1">
            <a:spLocks noChangeArrowheads="1"/>
          </p:cNvSpPr>
          <p:nvPr/>
        </p:nvSpPr>
        <p:spPr bwMode="auto">
          <a:xfrm>
            <a:off x="539552" y="1885950"/>
            <a:ext cx="8064896" cy="44953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nl-BE" sz="2000" b="1" dirty="0">
                <a:effectLst/>
                <a:latin typeface="Microsoft New Tai Lue"/>
                <a:ea typeface="Calibri"/>
                <a:cs typeface="Times New Roman"/>
              </a:rPr>
              <a:t>Samen met enkele collega’s sta je in voor het </a:t>
            </a:r>
            <a:r>
              <a:rPr lang="nl-BE" sz="2000" b="1" dirty="0" smtClean="0">
                <a:effectLst/>
                <a:latin typeface="Microsoft New Tai Lue"/>
                <a:ea typeface="Calibri"/>
                <a:cs typeface="Times New Roman"/>
              </a:rPr>
              <a:t>onderhoud</a:t>
            </a:r>
            <a:r>
              <a:rPr lang="nl-BE" sz="2000" b="1" dirty="0">
                <a:effectLst/>
                <a:latin typeface="Microsoft New Tai Lue"/>
                <a:ea typeface="Calibri"/>
                <a:cs typeface="Times New Roman"/>
              </a:rPr>
              <a:t>. </a:t>
            </a:r>
            <a:endParaRPr lang="nl-BE" sz="2000" b="1" dirty="0" smtClean="0">
              <a:effectLst/>
              <a:latin typeface="Microsoft New Tai Lue"/>
              <a:ea typeface="Calibri"/>
              <a:cs typeface="Times New Roman"/>
            </a:endParaRPr>
          </a:p>
          <a:p>
            <a:pPr>
              <a:lnSpc>
                <a:spcPct val="115000"/>
              </a:lnSpc>
              <a:spcAft>
                <a:spcPts val="1000"/>
              </a:spcAft>
            </a:pPr>
            <a:r>
              <a:rPr lang="nl-BE" sz="2000" b="1" dirty="0" smtClean="0">
                <a:effectLst/>
                <a:latin typeface="Microsoft New Tai Lue"/>
                <a:ea typeface="Calibri"/>
                <a:cs typeface="Times New Roman"/>
              </a:rPr>
              <a:t>Hieronder </a:t>
            </a:r>
            <a:r>
              <a:rPr lang="nl-BE" sz="2000" b="1" dirty="0">
                <a:effectLst/>
                <a:latin typeface="Microsoft New Tai Lue"/>
                <a:ea typeface="Calibri"/>
                <a:cs typeface="Times New Roman"/>
              </a:rPr>
              <a:t>volgt een korte </a:t>
            </a:r>
            <a:r>
              <a:rPr lang="nl-BE" sz="2000" b="1" u="sng" dirty="0">
                <a:effectLst/>
                <a:latin typeface="Microsoft New Tai Lue"/>
                <a:ea typeface="Calibri"/>
                <a:cs typeface="Times New Roman"/>
              </a:rPr>
              <a:t>taakomschrijving</a:t>
            </a:r>
            <a:r>
              <a:rPr lang="nl-BE" sz="2000" b="1" dirty="0">
                <a:effectLst/>
                <a:latin typeface="Microsoft New Tai Lue"/>
                <a:ea typeface="Calibri"/>
                <a:cs typeface="Times New Roman"/>
              </a:rPr>
              <a:t>: </a:t>
            </a:r>
            <a:endParaRPr lang="nl-BE" sz="2000" dirty="0">
              <a:effectLst/>
              <a:latin typeface="Calibri"/>
              <a:ea typeface="Calibri"/>
              <a:cs typeface="Times New Roman"/>
            </a:endParaRPr>
          </a:p>
          <a:p>
            <a:pPr marL="514350" indent="-285750">
              <a:lnSpc>
                <a:spcPct val="115000"/>
              </a:lnSpc>
              <a:spcAft>
                <a:spcPts val="0"/>
              </a:spcAft>
              <a:buFont typeface="Arial" panose="020B0604020202020204" pitchFamily="34" charset="0"/>
              <a:buChar char="•"/>
            </a:pPr>
            <a:r>
              <a:rPr lang="nl-BE" dirty="0">
                <a:effectLst/>
                <a:latin typeface="Microsoft New Tai Lue"/>
                <a:ea typeface="Calibri"/>
                <a:cs typeface="Times New Roman"/>
              </a:rPr>
              <a:t>opzoeken en oplossen van elektrische of mechanische defecten</a:t>
            </a:r>
            <a:endParaRPr lang="nl-BE" dirty="0">
              <a:effectLst/>
              <a:latin typeface="Calibri"/>
              <a:ea typeface="Calibri"/>
              <a:cs typeface="Times New Roman"/>
            </a:endParaRPr>
          </a:p>
          <a:p>
            <a:pPr marL="514350" indent="-285750">
              <a:lnSpc>
                <a:spcPct val="115000"/>
              </a:lnSpc>
              <a:spcAft>
                <a:spcPts val="0"/>
              </a:spcAft>
              <a:buFont typeface="Arial" panose="020B0604020202020204" pitchFamily="34" charset="0"/>
              <a:buChar char="•"/>
            </a:pPr>
            <a:r>
              <a:rPr lang="nl-BE" dirty="0">
                <a:effectLst/>
                <a:latin typeface="Microsoft New Tai Lue"/>
                <a:ea typeface="Calibri"/>
                <a:cs typeface="Times New Roman"/>
              </a:rPr>
              <a:t>zorgen voor een preventief onderhoud van het machinepark (controleren, aanspannen, smeren, uitmeten, vervangen, enz.)</a:t>
            </a:r>
            <a:endParaRPr lang="nl-BE" dirty="0">
              <a:effectLst/>
              <a:latin typeface="Calibri"/>
              <a:ea typeface="Calibri"/>
              <a:cs typeface="Times New Roman"/>
            </a:endParaRPr>
          </a:p>
          <a:p>
            <a:pPr marL="514350" indent="-285750">
              <a:lnSpc>
                <a:spcPct val="115000"/>
              </a:lnSpc>
              <a:spcAft>
                <a:spcPts val="0"/>
              </a:spcAft>
              <a:buFont typeface="Arial" panose="020B0604020202020204" pitchFamily="34" charset="0"/>
              <a:buChar char="•"/>
            </a:pPr>
            <a:r>
              <a:rPr lang="nl-BE" dirty="0" smtClean="0">
                <a:effectLst/>
                <a:latin typeface="Microsoft New Tai Lue"/>
                <a:ea typeface="Calibri"/>
                <a:cs typeface="Times New Roman"/>
              </a:rPr>
              <a:t>verbeteren </a:t>
            </a:r>
            <a:r>
              <a:rPr lang="nl-BE" dirty="0">
                <a:latin typeface="Microsoft New Tai Lue"/>
                <a:ea typeface="Calibri"/>
                <a:cs typeface="Times New Roman"/>
              </a:rPr>
              <a:t>v</a:t>
            </a:r>
            <a:r>
              <a:rPr lang="nl-BE" dirty="0" smtClean="0">
                <a:effectLst/>
                <a:latin typeface="Microsoft New Tai Lue"/>
                <a:ea typeface="Calibri"/>
                <a:cs typeface="Times New Roman"/>
              </a:rPr>
              <a:t>an </a:t>
            </a:r>
            <a:r>
              <a:rPr lang="nl-BE" dirty="0">
                <a:effectLst/>
                <a:latin typeface="Microsoft New Tai Lue"/>
                <a:ea typeface="Calibri"/>
                <a:cs typeface="Times New Roman"/>
              </a:rPr>
              <a:t>de installaties</a:t>
            </a:r>
            <a:endParaRPr lang="nl-BE" dirty="0">
              <a:effectLst/>
              <a:latin typeface="Calibri"/>
              <a:ea typeface="Calibri"/>
              <a:cs typeface="Times New Roman"/>
            </a:endParaRPr>
          </a:p>
          <a:p>
            <a:pPr marL="514350" indent="-285750">
              <a:lnSpc>
                <a:spcPct val="115000"/>
              </a:lnSpc>
              <a:spcAft>
                <a:spcPts val="1000"/>
              </a:spcAft>
              <a:buFont typeface="Arial" panose="020B0604020202020204" pitchFamily="34" charset="0"/>
              <a:buChar char="•"/>
            </a:pPr>
            <a:r>
              <a:rPr lang="nl-BE" dirty="0">
                <a:effectLst/>
                <a:latin typeface="Microsoft New Tai Lue"/>
                <a:ea typeface="Calibri"/>
                <a:cs typeface="Times New Roman"/>
              </a:rPr>
              <a:t>uitvoeren van constructiewerkzaamheden, montage, lassen, …</a:t>
            </a:r>
            <a:endParaRPr lang="nl-BE" dirty="0">
              <a:effectLst/>
              <a:latin typeface="Calibri"/>
              <a:ea typeface="Calibri"/>
              <a:cs typeface="Times New Roman"/>
            </a:endParaRPr>
          </a:p>
          <a:p>
            <a:pPr>
              <a:lnSpc>
                <a:spcPct val="115000"/>
              </a:lnSpc>
              <a:spcAft>
                <a:spcPts val="1000"/>
              </a:spcAft>
            </a:pPr>
            <a:r>
              <a:rPr lang="nl-BE" sz="2000" b="1" u="sng" dirty="0">
                <a:effectLst/>
                <a:latin typeface="Microsoft New Tai Lue"/>
                <a:ea typeface="Microsoft JhengHei"/>
                <a:cs typeface="Times New Roman"/>
              </a:rPr>
              <a:t>Gezocht profiel</a:t>
            </a:r>
            <a:endParaRPr lang="nl-BE" dirty="0">
              <a:effectLst/>
              <a:latin typeface="Calibri"/>
              <a:ea typeface="Calibri"/>
              <a:cs typeface="Times New Roman"/>
            </a:endParaRPr>
          </a:p>
          <a:p>
            <a:pPr marL="514350" indent="-285750">
              <a:lnSpc>
                <a:spcPct val="115000"/>
              </a:lnSpc>
              <a:spcAft>
                <a:spcPts val="0"/>
              </a:spcAft>
              <a:buFont typeface="Arial" panose="020B0604020202020204" pitchFamily="34" charset="0"/>
              <a:buChar char="•"/>
            </a:pPr>
            <a:r>
              <a:rPr lang="nl-BE" dirty="0">
                <a:effectLst/>
                <a:latin typeface="Microsoft New Tai Lue"/>
                <a:ea typeface="Calibri"/>
                <a:cs typeface="Times New Roman"/>
              </a:rPr>
              <a:t>diploma secundair onderwijs, richting mechanica-elektromechanica</a:t>
            </a:r>
            <a:endParaRPr lang="nl-BE" dirty="0">
              <a:effectLst/>
              <a:latin typeface="Calibri"/>
              <a:ea typeface="Calibri"/>
              <a:cs typeface="Times New Roman"/>
            </a:endParaRPr>
          </a:p>
          <a:p>
            <a:pPr marL="514350" indent="-285750">
              <a:lnSpc>
                <a:spcPct val="115000"/>
              </a:lnSpc>
              <a:spcAft>
                <a:spcPts val="0"/>
              </a:spcAft>
              <a:buFont typeface="Arial" panose="020B0604020202020204" pitchFamily="34" charset="0"/>
              <a:buChar char="•"/>
            </a:pPr>
            <a:r>
              <a:rPr lang="nl-BE" dirty="0">
                <a:effectLst/>
                <a:latin typeface="Microsoft New Tai Lue"/>
                <a:ea typeface="Calibri"/>
                <a:cs typeface="Times New Roman"/>
              </a:rPr>
              <a:t>zelfstandig </a:t>
            </a:r>
            <a:endParaRPr lang="nl-BE" dirty="0" smtClean="0">
              <a:effectLst/>
              <a:latin typeface="Microsoft New Tai Lue"/>
              <a:ea typeface="Calibri"/>
              <a:cs typeface="Times New Roman"/>
            </a:endParaRPr>
          </a:p>
          <a:p>
            <a:pPr marL="514350" indent="-285750">
              <a:lnSpc>
                <a:spcPct val="115000"/>
              </a:lnSpc>
              <a:spcAft>
                <a:spcPts val="0"/>
              </a:spcAft>
              <a:buFont typeface="Arial" panose="020B0604020202020204" pitchFamily="34" charset="0"/>
              <a:buChar char="•"/>
            </a:pPr>
            <a:r>
              <a:rPr lang="nl-BE" dirty="0" smtClean="0">
                <a:effectLst/>
                <a:latin typeface="Microsoft New Tai Lue"/>
                <a:ea typeface="Calibri"/>
                <a:cs typeface="Times New Roman"/>
              </a:rPr>
              <a:t>gemotiveerd </a:t>
            </a:r>
            <a:r>
              <a:rPr lang="nl-BE" dirty="0">
                <a:effectLst/>
                <a:latin typeface="Microsoft New Tai Lue"/>
                <a:ea typeface="Calibri"/>
                <a:cs typeface="Times New Roman"/>
              </a:rPr>
              <a:t>en stipt </a:t>
            </a:r>
            <a:endParaRPr lang="nl-BE" dirty="0" smtClean="0">
              <a:effectLst/>
              <a:latin typeface="Microsoft New Tai Lue"/>
              <a:ea typeface="Calibri"/>
              <a:cs typeface="Times New Roman"/>
            </a:endParaRPr>
          </a:p>
          <a:p>
            <a:pPr marL="514350" indent="-285750">
              <a:lnSpc>
                <a:spcPct val="115000"/>
              </a:lnSpc>
              <a:spcAft>
                <a:spcPts val="0"/>
              </a:spcAft>
              <a:buFont typeface="Arial" panose="020B0604020202020204" pitchFamily="34" charset="0"/>
              <a:buChar char="•"/>
            </a:pPr>
            <a:r>
              <a:rPr lang="nl-BE" dirty="0" smtClean="0">
                <a:effectLst/>
                <a:latin typeface="Microsoft New Tai Lue"/>
                <a:ea typeface="Calibri"/>
                <a:cs typeface="Times New Roman"/>
              </a:rPr>
              <a:t>flexibel</a:t>
            </a:r>
            <a:endParaRPr lang="nl-BE" dirty="0">
              <a:effectLst/>
              <a:latin typeface="Calibri"/>
              <a:ea typeface="Calibri"/>
              <a:cs typeface="Times New Roman"/>
            </a:endParaRPr>
          </a:p>
        </p:txBody>
      </p:sp>
    </p:spTree>
    <p:extLst>
      <p:ext uri="{BB962C8B-B14F-4D97-AF65-F5344CB8AC3E}">
        <p14:creationId xmlns:p14="http://schemas.microsoft.com/office/powerpoint/2010/main" val="6462260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2. Welke functie wordt beschreven in dit document?</a:t>
            </a:r>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1850303023"/>
              </p:ext>
            </p:extLst>
          </p:nvPr>
        </p:nvGraphicFramePr>
        <p:xfrm>
          <a:off x="1907704" y="1844824"/>
          <a:ext cx="5616624" cy="4783229"/>
        </p:xfrm>
        <a:graphic>
          <a:graphicData uri="http://schemas.openxmlformats.org/drawingml/2006/table">
            <a:tbl>
              <a:tblPr/>
              <a:tblGrid>
                <a:gridCol w="2808312"/>
                <a:gridCol w="2808312"/>
              </a:tblGrid>
              <a:tr h="205931">
                <a:tc>
                  <a:txBody>
                    <a:bodyPr/>
                    <a:lstStyle/>
                    <a:p>
                      <a:pPr algn="l">
                        <a:lnSpc>
                          <a:spcPct val="115000"/>
                        </a:lnSpc>
                        <a:spcAft>
                          <a:spcPts val="1000"/>
                        </a:spcAft>
                      </a:pPr>
                      <a:r>
                        <a:rPr lang="nl-BE" sz="1200" b="1" dirty="0">
                          <a:effectLst/>
                          <a:latin typeface="Calibri"/>
                          <a:ea typeface="Calibri"/>
                          <a:cs typeface="Times New Roman"/>
                        </a:rPr>
                        <a:t>Basisactiviteiten </a:t>
                      </a:r>
                      <a:endParaRPr lang="nl-BE" sz="1000" dirty="0">
                        <a:effectLst/>
                        <a:latin typeface="Calibri"/>
                        <a:ea typeface="Calibri"/>
                        <a:cs typeface="Times New Roman"/>
                      </a:endParaRP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pPr>
                      <a:r>
                        <a:rPr lang="nl-BE" sz="1200" b="1" dirty="0">
                          <a:effectLst/>
                          <a:latin typeface="Calibri"/>
                          <a:ea typeface="Calibri"/>
                          <a:cs typeface="Times New Roman"/>
                        </a:rPr>
                        <a:t>Specifieke activiteiten </a:t>
                      </a:r>
                      <a:endParaRPr lang="nl-BE" sz="1000" dirty="0">
                        <a:effectLst/>
                        <a:latin typeface="Calibri"/>
                        <a:ea typeface="Calibri"/>
                        <a:cs typeface="Times New Roman"/>
                      </a:endParaRP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653161">
                <a:tc>
                  <a:txBody>
                    <a:bodyPr/>
                    <a:lstStyle/>
                    <a:p>
                      <a:pPr algn="l">
                        <a:lnSpc>
                          <a:spcPct val="115000"/>
                        </a:lnSpc>
                        <a:spcAft>
                          <a:spcPts val="0"/>
                        </a:spcAft>
                      </a:pPr>
                      <a:r>
                        <a:rPr lang="nl-BE" sz="900" dirty="0">
                          <a:effectLst/>
                          <a:latin typeface="Calibri"/>
                          <a:ea typeface="Calibri"/>
                          <a:cs typeface="Times New Roman"/>
                        </a:rPr>
                        <a:t> </a:t>
                      </a:r>
                    </a:p>
                    <a:p>
                      <a:pPr algn="l">
                        <a:lnSpc>
                          <a:spcPct val="115000"/>
                        </a:lnSpc>
                        <a:spcAft>
                          <a:spcPts val="0"/>
                        </a:spcAft>
                      </a:pPr>
                      <a:r>
                        <a:rPr lang="nl-BE" sz="1000" dirty="0">
                          <a:effectLst/>
                          <a:latin typeface="Calibri"/>
                          <a:ea typeface="Calibri"/>
                          <a:cs typeface="Times New Roman"/>
                        </a:rPr>
                        <a:t>- Werkt in </a:t>
                      </a:r>
                      <a:r>
                        <a:rPr lang="nl-BE" sz="1000" b="1" dirty="0">
                          <a:effectLst/>
                          <a:latin typeface="Calibri"/>
                          <a:ea typeface="Calibri"/>
                          <a:cs typeface="Times New Roman"/>
                        </a:rPr>
                        <a:t>teamverband</a:t>
                      </a:r>
                      <a:r>
                        <a:rPr lang="nl-BE" sz="1000" dirty="0">
                          <a:effectLst/>
                          <a:latin typeface="Calibri"/>
                          <a:ea typeface="Calibri"/>
                          <a:cs typeface="Times New Roman"/>
                        </a:rPr>
                        <a:t> </a:t>
                      </a:r>
                    </a:p>
                    <a:p>
                      <a:pPr algn="l">
                        <a:lnSpc>
                          <a:spcPct val="115000"/>
                        </a:lnSpc>
                        <a:spcAft>
                          <a:spcPts val="0"/>
                        </a:spcAft>
                      </a:pPr>
                      <a:r>
                        <a:rPr lang="nl-BE" sz="1000" dirty="0">
                          <a:effectLst/>
                          <a:latin typeface="Calibri"/>
                          <a:ea typeface="Calibri"/>
                          <a:cs typeface="Times New Roman"/>
                        </a:rPr>
                        <a:t>- Alle activiteiten gebeuren strikt volgens vooraf bepaalde </a:t>
                      </a:r>
                      <a:r>
                        <a:rPr lang="nl-BE" sz="1000" b="1" dirty="0">
                          <a:effectLst/>
                          <a:latin typeface="Calibri"/>
                          <a:ea typeface="Calibri"/>
                          <a:cs typeface="Times New Roman"/>
                        </a:rPr>
                        <a:t>regels</a:t>
                      </a:r>
                      <a:endParaRPr lang="nl-BE" sz="1000" dirty="0">
                        <a:effectLst/>
                        <a:latin typeface="Calibri"/>
                        <a:ea typeface="Calibri"/>
                        <a:cs typeface="Times New Roman"/>
                      </a:endParaRPr>
                    </a:p>
                    <a:p>
                      <a:pPr algn="l">
                        <a:lnSpc>
                          <a:spcPct val="115000"/>
                        </a:lnSpc>
                        <a:spcAft>
                          <a:spcPts val="0"/>
                        </a:spcAft>
                      </a:pPr>
                      <a:r>
                        <a:rPr lang="nl-BE" sz="1000" dirty="0">
                          <a:effectLst/>
                          <a:latin typeface="Calibri"/>
                          <a:ea typeface="Calibri"/>
                          <a:cs typeface="Times New Roman"/>
                        </a:rPr>
                        <a:t>- Werkt veilig en milieubewust in een </a:t>
                      </a:r>
                      <a:r>
                        <a:rPr lang="nl-BE" sz="1000" b="1" dirty="0">
                          <a:effectLst/>
                          <a:latin typeface="Calibri"/>
                          <a:ea typeface="Calibri"/>
                          <a:cs typeface="Times New Roman"/>
                        </a:rPr>
                        <a:t>laboratorium</a:t>
                      </a:r>
                      <a:r>
                        <a:rPr lang="nl-BE" sz="1000" dirty="0">
                          <a:effectLst/>
                          <a:latin typeface="Calibri"/>
                          <a:ea typeface="Calibri"/>
                          <a:cs typeface="Times New Roman"/>
                        </a:rPr>
                        <a:t> </a:t>
                      </a:r>
                    </a:p>
                    <a:p>
                      <a:pPr algn="l">
                        <a:lnSpc>
                          <a:spcPct val="115000"/>
                        </a:lnSpc>
                        <a:spcAft>
                          <a:spcPts val="0"/>
                        </a:spcAft>
                      </a:pPr>
                      <a:r>
                        <a:rPr lang="nl-BE" sz="1000" dirty="0">
                          <a:effectLst/>
                          <a:latin typeface="Calibri"/>
                          <a:ea typeface="Calibri"/>
                          <a:cs typeface="Times New Roman"/>
                        </a:rPr>
                        <a:t>- Volgt belangrijke </a:t>
                      </a:r>
                      <a:r>
                        <a:rPr lang="nl-BE" sz="1000" b="1" dirty="0">
                          <a:effectLst/>
                          <a:latin typeface="Calibri"/>
                          <a:ea typeface="Calibri"/>
                          <a:cs typeface="Times New Roman"/>
                        </a:rPr>
                        <a:t>ontwikkelingen</a:t>
                      </a:r>
                      <a:r>
                        <a:rPr lang="nl-BE" sz="1000" dirty="0">
                          <a:effectLst/>
                          <a:latin typeface="Calibri"/>
                          <a:ea typeface="Calibri"/>
                          <a:cs typeface="Times New Roman"/>
                        </a:rPr>
                        <a:t> op om ze toe te passen op het werk </a:t>
                      </a:r>
                    </a:p>
                    <a:p>
                      <a:pPr algn="l">
                        <a:lnSpc>
                          <a:spcPct val="115000"/>
                        </a:lnSpc>
                        <a:spcAft>
                          <a:spcPts val="0"/>
                        </a:spcAft>
                      </a:pPr>
                      <a:r>
                        <a:rPr lang="nl-BE" sz="1000" dirty="0">
                          <a:effectLst/>
                          <a:latin typeface="Calibri"/>
                          <a:ea typeface="Calibri"/>
                          <a:cs typeface="Times New Roman"/>
                        </a:rPr>
                        <a:t>- Vult de juiste </a:t>
                      </a:r>
                      <a:r>
                        <a:rPr lang="nl-BE" sz="1000" b="1" dirty="0">
                          <a:effectLst/>
                          <a:latin typeface="Calibri"/>
                          <a:ea typeface="Calibri"/>
                          <a:cs typeface="Times New Roman"/>
                        </a:rPr>
                        <a:t>documenten</a:t>
                      </a:r>
                      <a:r>
                        <a:rPr lang="nl-BE" sz="1000" dirty="0">
                          <a:effectLst/>
                          <a:latin typeface="Calibri"/>
                          <a:ea typeface="Calibri"/>
                          <a:cs typeface="Times New Roman"/>
                        </a:rPr>
                        <a:t> in om de </a:t>
                      </a:r>
                      <a:r>
                        <a:rPr lang="nl-BE" sz="1000" b="1" dirty="0">
                          <a:effectLst/>
                          <a:latin typeface="Calibri"/>
                          <a:ea typeface="Calibri"/>
                          <a:cs typeface="Times New Roman"/>
                        </a:rPr>
                        <a:t>stalen</a:t>
                      </a:r>
                      <a:r>
                        <a:rPr lang="nl-BE" sz="1000" dirty="0">
                          <a:effectLst/>
                          <a:latin typeface="Calibri"/>
                          <a:ea typeface="Calibri"/>
                          <a:cs typeface="Times New Roman"/>
                        </a:rPr>
                        <a:t> te kunnen </a:t>
                      </a:r>
                      <a:r>
                        <a:rPr lang="nl-BE" sz="1000" b="1" dirty="0">
                          <a:effectLst/>
                          <a:latin typeface="Calibri"/>
                          <a:ea typeface="Calibri"/>
                          <a:cs typeface="Times New Roman"/>
                        </a:rPr>
                        <a:t>onderzoeken</a:t>
                      </a:r>
                      <a:endParaRPr lang="nl-BE" sz="1000" dirty="0">
                        <a:effectLst/>
                        <a:latin typeface="Calibri"/>
                        <a:ea typeface="Calibri"/>
                        <a:cs typeface="Times New Roman"/>
                      </a:endParaRPr>
                    </a:p>
                    <a:p>
                      <a:pPr algn="l">
                        <a:lnSpc>
                          <a:spcPct val="115000"/>
                        </a:lnSpc>
                        <a:spcAft>
                          <a:spcPts val="0"/>
                        </a:spcAft>
                      </a:pPr>
                      <a:r>
                        <a:rPr lang="nl-BE" sz="900" dirty="0">
                          <a:effectLst/>
                          <a:latin typeface="Calibri"/>
                          <a:ea typeface="Calibri"/>
                          <a:cs typeface="Times New Roman"/>
                        </a:rPr>
                        <a:t> </a:t>
                      </a: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nl-BE" sz="900" dirty="0">
                          <a:effectLst/>
                          <a:latin typeface="Calibri"/>
                          <a:ea typeface="Calibri"/>
                          <a:cs typeface="Times New Roman"/>
                        </a:rPr>
                        <a:t> </a:t>
                      </a:r>
                    </a:p>
                    <a:p>
                      <a:pPr algn="l">
                        <a:lnSpc>
                          <a:spcPct val="115000"/>
                        </a:lnSpc>
                        <a:spcAft>
                          <a:spcPts val="0"/>
                        </a:spcAft>
                      </a:pPr>
                      <a:r>
                        <a:rPr lang="nl-BE" sz="1000" dirty="0">
                          <a:effectLst/>
                          <a:latin typeface="Calibri"/>
                          <a:ea typeface="Calibri"/>
                          <a:cs typeface="Times New Roman"/>
                        </a:rPr>
                        <a:t>- </a:t>
                      </a:r>
                      <a:r>
                        <a:rPr lang="nl-BE" sz="1000" b="1" dirty="0">
                          <a:effectLst/>
                          <a:latin typeface="Calibri"/>
                          <a:ea typeface="Calibri"/>
                          <a:cs typeface="Times New Roman"/>
                        </a:rPr>
                        <a:t>Neemt stalen</a:t>
                      </a:r>
                      <a:r>
                        <a:rPr lang="nl-BE" sz="1000" dirty="0">
                          <a:effectLst/>
                          <a:latin typeface="Calibri"/>
                          <a:ea typeface="Calibri"/>
                          <a:cs typeface="Times New Roman"/>
                        </a:rPr>
                        <a:t> op de voorgeschreven manier </a:t>
                      </a:r>
                    </a:p>
                    <a:p>
                      <a:pPr algn="l">
                        <a:lnSpc>
                          <a:spcPct val="115000"/>
                        </a:lnSpc>
                        <a:spcAft>
                          <a:spcPts val="0"/>
                        </a:spcAft>
                      </a:pPr>
                      <a:r>
                        <a:rPr lang="nl-BE" sz="1000" dirty="0">
                          <a:effectLst/>
                          <a:latin typeface="Calibri"/>
                          <a:ea typeface="Calibri"/>
                          <a:cs typeface="Times New Roman"/>
                        </a:rPr>
                        <a:t>- Voert </a:t>
                      </a:r>
                      <a:r>
                        <a:rPr lang="nl-BE" sz="1000" b="1" dirty="0">
                          <a:effectLst/>
                          <a:latin typeface="Calibri"/>
                          <a:ea typeface="Calibri"/>
                          <a:cs typeface="Times New Roman"/>
                        </a:rPr>
                        <a:t>metingen</a:t>
                      </a:r>
                      <a:r>
                        <a:rPr lang="nl-BE" sz="1000" dirty="0">
                          <a:effectLst/>
                          <a:latin typeface="Calibri"/>
                          <a:ea typeface="Calibri"/>
                          <a:cs typeface="Times New Roman"/>
                        </a:rPr>
                        <a:t> en/of </a:t>
                      </a:r>
                      <a:r>
                        <a:rPr lang="nl-BE" sz="1000" b="1" dirty="0">
                          <a:effectLst/>
                          <a:latin typeface="Calibri"/>
                          <a:ea typeface="Calibri"/>
                          <a:cs typeface="Times New Roman"/>
                        </a:rPr>
                        <a:t>analyses</a:t>
                      </a:r>
                      <a:r>
                        <a:rPr lang="nl-BE" sz="1000" dirty="0">
                          <a:effectLst/>
                          <a:latin typeface="Calibri"/>
                          <a:ea typeface="Calibri"/>
                          <a:cs typeface="Times New Roman"/>
                        </a:rPr>
                        <a:t> uit </a:t>
                      </a:r>
                    </a:p>
                    <a:p>
                      <a:pPr algn="l">
                        <a:lnSpc>
                          <a:spcPct val="115000"/>
                        </a:lnSpc>
                        <a:spcAft>
                          <a:spcPts val="0"/>
                        </a:spcAft>
                      </a:pPr>
                      <a:r>
                        <a:rPr lang="nl-BE" sz="1000" dirty="0">
                          <a:effectLst/>
                          <a:latin typeface="Calibri"/>
                          <a:ea typeface="Calibri"/>
                          <a:cs typeface="Times New Roman"/>
                        </a:rPr>
                        <a:t>- </a:t>
                      </a:r>
                      <a:r>
                        <a:rPr lang="nl-BE" sz="1000" b="1" dirty="0">
                          <a:effectLst/>
                          <a:latin typeface="Calibri"/>
                          <a:ea typeface="Calibri"/>
                          <a:cs typeface="Times New Roman"/>
                        </a:rPr>
                        <a:t>Verwerkt de resultaten</a:t>
                      </a:r>
                      <a:r>
                        <a:rPr lang="nl-BE" sz="1000" dirty="0">
                          <a:effectLst/>
                          <a:latin typeface="Calibri"/>
                          <a:ea typeface="Calibri"/>
                          <a:cs typeface="Times New Roman"/>
                        </a:rPr>
                        <a:t> van de analyses en maakt hiervan een rapport </a:t>
                      </a:r>
                    </a:p>
                    <a:p>
                      <a:pPr algn="l">
                        <a:lnSpc>
                          <a:spcPct val="115000"/>
                        </a:lnSpc>
                        <a:spcAft>
                          <a:spcPts val="0"/>
                        </a:spcAft>
                      </a:pPr>
                      <a:r>
                        <a:rPr lang="nl-BE" sz="900" dirty="0">
                          <a:effectLst/>
                          <a:latin typeface="Calibri"/>
                          <a:ea typeface="Calibri"/>
                          <a:cs typeface="Times New Roman"/>
                        </a:rPr>
                        <a:t> </a:t>
                      </a: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31">
                <a:tc>
                  <a:txBody>
                    <a:bodyPr/>
                    <a:lstStyle/>
                    <a:p>
                      <a:pPr algn="l">
                        <a:lnSpc>
                          <a:spcPct val="115000"/>
                        </a:lnSpc>
                        <a:spcAft>
                          <a:spcPts val="1000"/>
                        </a:spcAft>
                      </a:pPr>
                      <a:r>
                        <a:rPr lang="nl-BE" sz="1200" b="1" dirty="0">
                          <a:effectLst/>
                          <a:latin typeface="Calibri"/>
                          <a:ea typeface="Calibri"/>
                          <a:cs typeface="Times New Roman"/>
                        </a:rPr>
                        <a:t>Kennis </a:t>
                      </a:r>
                      <a:endParaRPr lang="nl-BE" sz="1000" dirty="0">
                        <a:effectLst/>
                        <a:latin typeface="Calibri"/>
                        <a:ea typeface="Calibri"/>
                        <a:cs typeface="Times New Roman"/>
                      </a:endParaRP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pPr>
                      <a:r>
                        <a:rPr lang="nl-BE" sz="1200" b="1" dirty="0">
                          <a:effectLst/>
                          <a:latin typeface="Calibri"/>
                          <a:ea typeface="Calibri"/>
                          <a:cs typeface="Times New Roman"/>
                        </a:rPr>
                        <a:t>Vaardigheden </a:t>
                      </a:r>
                      <a:endParaRPr lang="nl-BE" sz="1000" dirty="0">
                        <a:effectLst/>
                        <a:latin typeface="Calibri"/>
                        <a:ea typeface="Calibri"/>
                        <a:cs typeface="Times New Roman"/>
                      </a:endParaRP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45057">
                <a:tc>
                  <a:txBody>
                    <a:bodyPr/>
                    <a:lstStyle/>
                    <a:p>
                      <a:pPr algn="l">
                        <a:lnSpc>
                          <a:spcPct val="115000"/>
                        </a:lnSpc>
                        <a:spcAft>
                          <a:spcPts val="0"/>
                        </a:spcAft>
                      </a:pPr>
                      <a:r>
                        <a:rPr lang="nl-BE" sz="900" dirty="0">
                          <a:effectLst/>
                          <a:latin typeface="Calibri"/>
                          <a:ea typeface="Calibri"/>
                          <a:cs typeface="Times New Roman"/>
                        </a:rPr>
                        <a:t> </a:t>
                      </a:r>
                    </a:p>
                    <a:p>
                      <a:pPr algn="l">
                        <a:lnSpc>
                          <a:spcPct val="115000"/>
                        </a:lnSpc>
                        <a:spcAft>
                          <a:spcPts val="0"/>
                        </a:spcAft>
                      </a:pPr>
                      <a:r>
                        <a:rPr lang="nl-BE" sz="1000" dirty="0">
                          <a:effectLst/>
                          <a:latin typeface="Calibri"/>
                          <a:ea typeface="Calibri"/>
                          <a:cs typeface="Times New Roman"/>
                        </a:rPr>
                        <a:t>- Kennis van gebruik van laboratoriummateriaal</a:t>
                      </a:r>
                    </a:p>
                    <a:p>
                      <a:pPr algn="l">
                        <a:lnSpc>
                          <a:spcPct val="115000"/>
                        </a:lnSpc>
                        <a:spcAft>
                          <a:spcPts val="0"/>
                        </a:spcAft>
                      </a:pPr>
                      <a:r>
                        <a:rPr lang="nl-BE" sz="1000" dirty="0">
                          <a:effectLst/>
                          <a:latin typeface="Calibri"/>
                          <a:ea typeface="Calibri"/>
                          <a:cs typeface="Times New Roman"/>
                        </a:rPr>
                        <a:t>- Kennis van chemie, fysica, biologie </a:t>
                      </a:r>
                    </a:p>
                    <a:p>
                      <a:pPr algn="l">
                        <a:lnSpc>
                          <a:spcPct val="115000"/>
                        </a:lnSpc>
                        <a:spcAft>
                          <a:spcPts val="0"/>
                        </a:spcAft>
                      </a:pPr>
                      <a:r>
                        <a:rPr lang="nl-BE" sz="1000" dirty="0">
                          <a:effectLst/>
                          <a:latin typeface="Calibri"/>
                          <a:ea typeface="Calibri"/>
                          <a:cs typeface="Times New Roman"/>
                        </a:rPr>
                        <a:t>- Kennis van regels over hygiëne, veiligheid, kwaliteit en milieu </a:t>
                      </a:r>
                    </a:p>
                    <a:p>
                      <a:pPr algn="l">
                        <a:lnSpc>
                          <a:spcPct val="115000"/>
                        </a:lnSpc>
                        <a:spcAft>
                          <a:spcPts val="0"/>
                        </a:spcAft>
                      </a:pPr>
                      <a:r>
                        <a:rPr lang="nl-BE" sz="1000" dirty="0">
                          <a:effectLst/>
                          <a:latin typeface="Calibri"/>
                          <a:ea typeface="Calibri"/>
                          <a:cs typeface="Times New Roman"/>
                        </a:rPr>
                        <a:t>- Kennis van wetenschappelijk taalgebruik </a:t>
                      </a:r>
                    </a:p>
                    <a:p>
                      <a:pPr algn="l">
                        <a:lnSpc>
                          <a:spcPct val="115000"/>
                        </a:lnSpc>
                        <a:spcAft>
                          <a:spcPts val="0"/>
                        </a:spcAft>
                      </a:pPr>
                      <a:r>
                        <a:rPr lang="nl-BE" sz="900" dirty="0">
                          <a:effectLst/>
                          <a:latin typeface="Calibri"/>
                          <a:ea typeface="Calibri"/>
                          <a:cs typeface="Times New Roman"/>
                        </a:rPr>
                        <a:t> </a:t>
                      </a: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nl-BE" sz="900" b="1" dirty="0">
                          <a:effectLst/>
                          <a:latin typeface="Calibri"/>
                          <a:ea typeface="Calibri"/>
                          <a:cs typeface="Times New Roman"/>
                        </a:rPr>
                        <a:t> </a:t>
                      </a:r>
                      <a:endParaRPr lang="nl-BE" sz="900" dirty="0">
                        <a:effectLst/>
                        <a:latin typeface="Calibri"/>
                        <a:ea typeface="Calibri"/>
                        <a:cs typeface="Times New Roman"/>
                      </a:endParaRPr>
                    </a:p>
                    <a:p>
                      <a:pPr algn="l">
                        <a:lnSpc>
                          <a:spcPct val="115000"/>
                        </a:lnSpc>
                        <a:spcAft>
                          <a:spcPts val="0"/>
                        </a:spcAft>
                      </a:pPr>
                      <a:r>
                        <a:rPr lang="nl-BE" sz="1000" b="1" dirty="0">
                          <a:effectLst/>
                          <a:latin typeface="Calibri"/>
                          <a:ea typeface="Calibri"/>
                          <a:cs typeface="Times New Roman"/>
                        </a:rPr>
                        <a:t>Cognitieve vaardigheden </a:t>
                      </a:r>
                      <a:endParaRPr lang="nl-BE" sz="1000" dirty="0">
                        <a:effectLst/>
                        <a:latin typeface="Calibri"/>
                        <a:ea typeface="Calibri"/>
                        <a:cs typeface="Times New Roman"/>
                      </a:endParaRPr>
                    </a:p>
                    <a:p>
                      <a:pPr algn="l">
                        <a:lnSpc>
                          <a:spcPct val="115000"/>
                        </a:lnSpc>
                        <a:spcAft>
                          <a:spcPts val="0"/>
                        </a:spcAft>
                      </a:pPr>
                      <a:r>
                        <a:rPr lang="nl-BE" sz="1000" dirty="0">
                          <a:effectLst/>
                          <a:latin typeface="Calibri"/>
                          <a:ea typeface="Calibri"/>
                          <a:cs typeface="Times New Roman"/>
                        </a:rPr>
                        <a:t>- Het kunnen samenwerken met collega’s</a:t>
                      </a:r>
                    </a:p>
                    <a:p>
                      <a:pPr algn="l">
                        <a:lnSpc>
                          <a:spcPct val="115000"/>
                        </a:lnSpc>
                        <a:spcAft>
                          <a:spcPts val="0"/>
                        </a:spcAft>
                      </a:pPr>
                      <a:r>
                        <a:rPr lang="nl-BE" sz="1000" dirty="0">
                          <a:effectLst/>
                          <a:latin typeface="Calibri"/>
                          <a:ea typeface="Calibri"/>
                          <a:cs typeface="Times New Roman"/>
                        </a:rPr>
                        <a:t>- Het kunnen uitvoeren van metingen en analyses </a:t>
                      </a:r>
                    </a:p>
                    <a:p>
                      <a:pPr algn="l">
                        <a:lnSpc>
                          <a:spcPct val="115000"/>
                        </a:lnSpc>
                        <a:spcAft>
                          <a:spcPts val="0"/>
                        </a:spcAft>
                      </a:pPr>
                      <a:r>
                        <a:rPr lang="nl-BE" sz="1000" dirty="0">
                          <a:effectLst/>
                          <a:latin typeface="Calibri"/>
                          <a:ea typeface="Calibri"/>
                          <a:cs typeface="Times New Roman"/>
                        </a:rPr>
                        <a:t>- Het kunnen vergelijken van meetresultaten met norm- of richtwaarden </a:t>
                      </a:r>
                    </a:p>
                    <a:p>
                      <a:pPr algn="l">
                        <a:lnSpc>
                          <a:spcPct val="115000"/>
                        </a:lnSpc>
                        <a:spcAft>
                          <a:spcPts val="0"/>
                        </a:spcAft>
                      </a:pPr>
                      <a:r>
                        <a:rPr lang="nl-BE" sz="900" dirty="0">
                          <a:effectLst/>
                          <a:latin typeface="Calibri"/>
                          <a:ea typeface="Calibri"/>
                          <a:cs typeface="Times New Roman"/>
                        </a:rPr>
                        <a:t> </a:t>
                      </a:r>
                    </a:p>
                    <a:p>
                      <a:pPr algn="l">
                        <a:lnSpc>
                          <a:spcPct val="115000"/>
                        </a:lnSpc>
                        <a:spcAft>
                          <a:spcPts val="0"/>
                        </a:spcAft>
                      </a:pPr>
                      <a:r>
                        <a:rPr lang="nl-BE" sz="1000" b="1" dirty="0">
                          <a:effectLst/>
                          <a:latin typeface="Calibri"/>
                          <a:ea typeface="Calibri"/>
                          <a:cs typeface="Times New Roman"/>
                        </a:rPr>
                        <a:t>Probleemoplossende vaardigheden </a:t>
                      </a:r>
                      <a:endParaRPr lang="nl-BE" sz="1000" dirty="0">
                        <a:effectLst/>
                        <a:latin typeface="Calibri"/>
                        <a:ea typeface="Calibri"/>
                        <a:cs typeface="Times New Roman"/>
                      </a:endParaRPr>
                    </a:p>
                    <a:p>
                      <a:pPr algn="l">
                        <a:lnSpc>
                          <a:spcPct val="115000"/>
                        </a:lnSpc>
                        <a:spcAft>
                          <a:spcPts val="0"/>
                        </a:spcAft>
                      </a:pPr>
                      <a:r>
                        <a:rPr lang="nl-BE" sz="1000" dirty="0">
                          <a:effectLst/>
                          <a:latin typeface="Calibri"/>
                          <a:ea typeface="Calibri"/>
                          <a:cs typeface="Times New Roman"/>
                        </a:rPr>
                        <a:t>- Het kunnen oordelen over de kwaliteit van de bestelling</a:t>
                      </a:r>
                      <a:r>
                        <a:rPr lang="nl-BE" sz="900" dirty="0">
                          <a:effectLst/>
                          <a:latin typeface="Calibri"/>
                          <a:ea typeface="Calibri"/>
                          <a:cs typeface="Times New Roman"/>
                        </a:rPr>
                        <a:t> </a:t>
                      </a:r>
                    </a:p>
                    <a:p>
                      <a:pPr algn="l">
                        <a:lnSpc>
                          <a:spcPct val="115000"/>
                        </a:lnSpc>
                        <a:spcAft>
                          <a:spcPts val="0"/>
                        </a:spcAft>
                      </a:pPr>
                      <a:r>
                        <a:rPr lang="nl-BE" sz="900" dirty="0">
                          <a:effectLst/>
                          <a:latin typeface="Calibri"/>
                          <a:ea typeface="Calibri"/>
                          <a:cs typeface="Times New Roman"/>
                        </a:rPr>
                        <a:t> </a:t>
                      </a:r>
                    </a:p>
                    <a:p>
                      <a:pPr algn="l">
                        <a:lnSpc>
                          <a:spcPct val="115000"/>
                        </a:lnSpc>
                        <a:spcAft>
                          <a:spcPts val="0"/>
                        </a:spcAft>
                      </a:pPr>
                      <a:r>
                        <a:rPr lang="nl-BE" sz="1000" b="1" dirty="0">
                          <a:effectLst/>
                          <a:latin typeface="Calibri"/>
                          <a:ea typeface="Calibri"/>
                          <a:cs typeface="Times New Roman"/>
                        </a:rPr>
                        <a:t>Motorische vaardigheden </a:t>
                      </a:r>
                      <a:endParaRPr lang="nl-BE" sz="1000" dirty="0">
                        <a:effectLst/>
                        <a:latin typeface="Calibri"/>
                        <a:ea typeface="Calibri"/>
                        <a:cs typeface="Times New Roman"/>
                      </a:endParaRPr>
                    </a:p>
                    <a:p>
                      <a:pPr algn="l">
                        <a:lnSpc>
                          <a:spcPct val="115000"/>
                        </a:lnSpc>
                        <a:spcAft>
                          <a:spcPts val="0"/>
                        </a:spcAft>
                      </a:pPr>
                      <a:r>
                        <a:rPr lang="nl-BE" sz="1000" dirty="0">
                          <a:effectLst/>
                          <a:latin typeface="Calibri"/>
                          <a:ea typeface="Calibri"/>
                          <a:cs typeface="Times New Roman"/>
                        </a:rPr>
                        <a:t>- Het kunnen sorteren en verwijderen van afval volgens de regelgeving </a:t>
                      </a:r>
                    </a:p>
                    <a:p>
                      <a:pPr algn="l">
                        <a:lnSpc>
                          <a:spcPct val="115000"/>
                        </a:lnSpc>
                        <a:spcAft>
                          <a:spcPts val="0"/>
                        </a:spcAft>
                      </a:pPr>
                      <a:r>
                        <a:rPr lang="nl-BE" sz="1000" dirty="0">
                          <a:effectLst/>
                          <a:latin typeface="Calibri"/>
                          <a:ea typeface="Calibri"/>
                          <a:cs typeface="Times New Roman"/>
                        </a:rPr>
                        <a:t>- Het kunnen uitvoeren van basisonderhoud </a:t>
                      </a:r>
                    </a:p>
                  </a:txBody>
                  <a:tcPr marL="54918" marR="549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482842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lstStyle/>
          <a:p>
            <a:endParaRPr lang="nl-BE"/>
          </a:p>
        </p:txBody>
      </p:sp>
      <p:sp>
        <p:nvSpPr>
          <p:cNvPr id="3" name="Titel 2"/>
          <p:cNvSpPr>
            <a:spLocks noGrp="1"/>
          </p:cNvSpPr>
          <p:nvPr>
            <p:ph type="title"/>
          </p:nvPr>
        </p:nvSpPr>
        <p:spPr/>
        <p:txBody>
          <a:bodyPr/>
          <a:lstStyle/>
          <a:p>
            <a:r>
              <a:rPr lang="nl-BE" dirty="0" smtClean="0"/>
              <a:t>1. De Soorten industrie in </a:t>
            </a:r>
            <a:r>
              <a:rPr lang="nl-BE" dirty="0" err="1" smtClean="0"/>
              <a:t>belgie</a:t>
            </a:r>
            <a:endParaRPr lang="nl-BE" dirty="0"/>
          </a:p>
        </p:txBody>
      </p:sp>
    </p:spTree>
    <p:extLst>
      <p:ext uri="{BB962C8B-B14F-4D97-AF65-F5344CB8AC3E}">
        <p14:creationId xmlns:p14="http://schemas.microsoft.com/office/powerpoint/2010/main" val="23272322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3. Bekijk het filmpje</a:t>
            </a:r>
            <a:endParaRPr lang="nl-BE" dirty="0"/>
          </a:p>
        </p:txBody>
      </p:sp>
      <p:pic>
        <p:nvPicPr>
          <p:cNvPr id="3074" name="Picture 2" descr="C:\Users\Beroepenhuis\Dropbox\Schermafdrukken\Schermafdruk 2016-06-10 11.01.07.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3" t="15760" b="21023"/>
          <a:stretch/>
        </p:blipFill>
        <p:spPr bwMode="auto">
          <a:xfrm>
            <a:off x="1116606" y="2132856"/>
            <a:ext cx="6911778" cy="391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78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403648" y="1863087"/>
            <a:ext cx="6927305" cy="4575813"/>
          </a:xfrm>
        </p:spPr>
        <p:txBody>
          <a:bodyPr>
            <a:normAutofit/>
          </a:bodyPr>
          <a:lstStyle/>
          <a:p>
            <a:pPr marL="514350" lvl="0" indent="-514350">
              <a:lnSpc>
                <a:spcPct val="110000"/>
              </a:lnSpc>
              <a:spcAft>
                <a:spcPts val="0"/>
              </a:spcAft>
              <a:buFont typeface="+mj-lt"/>
              <a:buAutoNum type="alphaUcPeriod"/>
            </a:pPr>
            <a:r>
              <a:rPr lang="nl-BE" sz="2800" dirty="0" smtClean="0">
                <a:ea typeface="Times New Roman"/>
                <a:cs typeface="Times New Roman"/>
              </a:rPr>
              <a:t>Je </a:t>
            </a:r>
            <a:r>
              <a:rPr lang="nl-BE" sz="2800" dirty="0">
                <a:ea typeface="Times New Roman"/>
                <a:cs typeface="Times New Roman"/>
              </a:rPr>
              <a:t>kent alle machines hun functie en bewaakt het proces vanuit de controlekamer en van aan de installatie zelf. </a:t>
            </a:r>
            <a:endParaRPr lang="nl-BE" sz="2800" dirty="0" smtClean="0">
              <a:ea typeface="Times New Roman"/>
              <a:cs typeface="Times New Roman"/>
            </a:endParaRPr>
          </a:p>
          <a:p>
            <a:pPr marL="514350" lvl="0" indent="-514350">
              <a:lnSpc>
                <a:spcPct val="110000"/>
              </a:lnSpc>
              <a:spcAft>
                <a:spcPts val="0"/>
              </a:spcAft>
              <a:buFont typeface="+mj-lt"/>
              <a:buAutoNum type="alphaUcPeriod"/>
            </a:pPr>
            <a:r>
              <a:rPr lang="nl-BE" sz="2800" dirty="0" smtClean="0">
                <a:ea typeface="Times New Roman"/>
                <a:cs typeface="Times New Roman"/>
              </a:rPr>
              <a:t>Je </a:t>
            </a:r>
            <a:r>
              <a:rPr lang="nl-BE" sz="2800" dirty="0">
                <a:ea typeface="Times New Roman"/>
                <a:cs typeface="Times New Roman"/>
              </a:rPr>
              <a:t>ontwerpt en ontwikkelt </a:t>
            </a:r>
            <a:r>
              <a:rPr lang="nl-BE" sz="2800" dirty="0" smtClean="0">
                <a:ea typeface="Times New Roman"/>
                <a:cs typeface="Times New Roman"/>
              </a:rPr>
              <a:t>nieuwe producten</a:t>
            </a:r>
            <a:r>
              <a:rPr lang="nl-BE" sz="2800" dirty="0">
                <a:ea typeface="Times New Roman"/>
                <a:cs typeface="Times New Roman"/>
              </a:rPr>
              <a:t>. </a:t>
            </a:r>
            <a:endParaRPr lang="nl-BE" sz="2800" dirty="0" smtClean="0">
              <a:ea typeface="Times New Roman"/>
              <a:cs typeface="Times New Roman"/>
            </a:endParaRPr>
          </a:p>
          <a:p>
            <a:pPr marL="514350" lvl="0" indent="-514350">
              <a:lnSpc>
                <a:spcPct val="110000"/>
              </a:lnSpc>
              <a:spcAft>
                <a:spcPts val="0"/>
              </a:spcAft>
              <a:buFont typeface="+mj-lt"/>
              <a:buAutoNum type="alphaUcPeriod"/>
            </a:pPr>
            <a:r>
              <a:rPr lang="nl-BE" sz="2800" dirty="0" smtClean="0">
                <a:ea typeface="Times New Roman"/>
                <a:cs typeface="Times New Roman"/>
              </a:rPr>
              <a:t>Je </a:t>
            </a:r>
            <a:r>
              <a:rPr lang="nl-BE" sz="2800" dirty="0">
                <a:ea typeface="Times New Roman"/>
                <a:cs typeface="Times New Roman"/>
              </a:rPr>
              <a:t>vult je diploma aan met training tijdens de job zelf. </a:t>
            </a:r>
          </a:p>
          <a:p>
            <a:pPr marL="45720" indent="0">
              <a:buNone/>
            </a:pPr>
            <a:endParaRPr lang="nl-BE" dirty="0"/>
          </a:p>
        </p:txBody>
      </p:sp>
      <p:sp>
        <p:nvSpPr>
          <p:cNvPr id="3" name="Titel 2"/>
          <p:cNvSpPr>
            <a:spLocks noGrp="1"/>
          </p:cNvSpPr>
          <p:nvPr>
            <p:ph type="title"/>
          </p:nvPr>
        </p:nvSpPr>
        <p:spPr/>
        <p:txBody>
          <a:bodyPr/>
          <a:lstStyle/>
          <a:p>
            <a:r>
              <a:rPr lang="nl-BE" dirty="0" smtClean="0"/>
              <a:t>3. Welke taak hoort niet bij een procesoperator?</a:t>
            </a:r>
            <a:endParaRPr lang="nl-BE" dirty="0"/>
          </a:p>
        </p:txBody>
      </p:sp>
      <p:pic>
        <p:nvPicPr>
          <p:cNvPr id="10242" name="Picture 2" descr="D:\beroepen\procesoperator_basischemie\im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3429000"/>
            <a:ext cx="10922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beroepen\technisch_tekenaar\im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00028"/>
            <a:ext cx="12192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6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4. Voor welke functie werd deze vacature opgemaakt?</a:t>
            </a:r>
            <a:endParaRPr lang="nl-BE" dirty="0"/>
          </a:p>
        </p:txBody>
      </p:sp>
      <p:sp>
        <p:nvSpPr>
          <p:cNvPr id="4" name="Tekstvak 28"/>
          <p:cNvSpPr txBox="1">
            <a:spLocks/>
          </p:cNvSpPr>
          <p:nvPr/>
        </p:nvSpPr>
        <p:spPr>
          <a:xfrm>
            <a:off x="323528" y="1772816"/>
            <a:ext cx="8496944" cy="475252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000"/>
              </a:spcAft>
            </a:pPr>
            <a:r>
              <a:rPr lang="nl-BE" sz="2000" b="1" u="sng" dirty="0">
                <a:effectLst/>
                <a:latin typeface="Microsoft New Tai Lue"/>
                <a:ea typeface="Times New Roman"/>
                <a:cs typeface="Times New Roman"/>
              </a:rPr>
              <a:t>Functieomschrijving</a:t>
            </a:r>
            <a:endParaRPr lang="nl-BE" dirty="0">
              <a:effectLst/>
              <a:ea typeface="Times New Roman"/>
              <a:cs typeface="Times New Roman"/>
            </a:endParaRPr>
          </a:p>
          <a:p>
            <a:pPr marL="285750" indent="-285750" algn="just">
              <a:spcAft>
                <a:spcPts val="0"/>
              </a:spcAft>
              <a:buFont typeface="Arial" panose="020B0604020202020204" pitchFamily="34" charset="0"/>
              <a:buChar char="•"/>
            </a:pPr>
            <a:r>
              <a:rPr lang="nl-BE" sz="1900" dirty="0">
                <a:latin typeface="Microsoft New Tai Lue"/>
                <a:ea typeface="Times New Roman"/>
                <a:cs typeface="Times New Roman"/>
              </a:rPr>
              <a:t>Je controleert het </a:t>
            </a:r>
            <a:r>
              <a:rPr lang="nl-BE" sz="1900" dirty="0" smtClean="0">
                <a:latin typeface="Microsoft New Tai Lue"/>
                <a:ea typeface="Times New Roman"/>
                <a:cs typeface="Times New Roman"/>
              </a:rPr>
              <a:t>eindproduct en </a:t>
            </a:r>
            <a:r>
              <a:rPr lang="nl-BE" sz="1900" dirty="0">
                <a:latin typeface="Microsoft New Tai Lue"/>
                <a:ea typeface="Times New Roman"/>
                <a:cs typeface="Times New Roman"/>
              </a:rPr>
              <a:t>zoekt naar onregelmatigheden of </a:t>
            </a:r>
            <a:r>
              <a:rPr lang="nl-BE" sz="1900" dirty="0" smtClean="0">
                <a:latin typeface="Microsoft New Tai Lue"/>
                <a:ea typeface="Times New Roman"/>
                <a:cs typeface="Times New Roman"/>
              </a:rPr>
              <a:t>fouten.</a:t>
            </a:r>
          </a:p>
          <a:p>
            <a:pPr marL="285750" indent="-285750" algn="just">
              <a:spcAft>
                <a:spcPts val="0"/>
              </a:spcAft>
              <a:buFont typeface="Arial" panose="020B0604020202020204" pitchFamily="34" charset="0"/>
              <a:buChar char="•"/>
            </a:pPr>
            <a:r>
              <a:rPr lang="nl-BE" sz="1900" dirty="0" smtClean="0">
                <a:latin typeface="Microsoft New Tai Lue"/>
                <a:ea typeface="Times New Roman"/>
                <a:cs typeface="Times New Roman"/>
              </a:rPr>
              <a:t>Dagelijks </a:t>
            </a:r>
            <a:r>
              <a:rPr lang="nl-BE" sz="1900" dirty="0">
                <a:latin typeface="Microsoft New Tai Lue"/>
                <a:ea typeface="Times New Roman"/>
                <a:cs typeface="Times New Roman"/>
              </a:rPr>
              <a:t>voer je gewichts- en kleurcontroles uit en </a:t>
            </a:r>
            <a:endParaRPr lang="nl-BE" sz="1900" dirty="0" smtClean="0">
              <a:latin typeface="Microsoft New Tai Lue"/>
              <a:ea typeface="Times New Roman"/>
              <a:cs typeface="Times New Roman"/>
            </a:endParaRPr>
          </a:p>
          <a:p>
            <a:pPr algn="just">
              <a:spcAft>
                <a:spcPts val="0"/>
              </a:spcAft>
            </a:pPr>
            <a:r>
              <a:rPr lang="nl-BE" sz="1900" dirty="0" smtClean="0">
                <a:latin typeface="Microsoft New Tai Lue"/>
                <a:ea typeface="Times New Roman"/>
                <a:cs typeface="Times New Roman"/>
              </a:rPr>
              <a:t>     je </a:t>
            </a:r>
            <a:r>
              <a:rPr lang="nl-BE" sz="1900" dirty="0">
                <a:latin typeface="Microsoft New Tai Lue"/>
                <a:ea typeface="Times New Roman"/>
                <a:cs typeface="Times New Roman"/>
              </a:rPr>
              <a:t>vergelijkt de resultaten met de opgelegde normen. </a:t>
            </a:r>
          </a:p>
          <a:p>
            <a:pPr marL="285750" indent="-285750" algn="just">
              <a:spcAft>
                <a:spcPts val="0"/>
              </a:spcAft>
              <a:buFont typeface="Arial" panose="020B0604020202020204" pitchFamily="34" charset="0"/>
              <a:buChar char="•"/>
            </a:pPr>
            <a:r>
              <a:rPr lang="nl-BE" sz="1900" dirty="0" smtClean="0">
                <a:latin typeface="Microsoft New Tai Lue"/>
                <a:ea typeface="Times New Roman"/>
                <a:cs typeface="Times New Roman"/>
              </a:rPr>
              <a:t>Je </a:t>
            </a:r>
            <a:r>
              <a:rPr lang="nl-BE" sz="1900" dirty="0">
                <a:latin typeface="Microsoft New Tai Lue"/>
                <a:ea typeface="Times New Roman"/>
                <a:cs typeface="Times New Roman"/>
              </a:rPr>
              <a:t>controleert de kwaliteit van teruggebrachte producten. </a:t>
            </a:r>
          </a:p>
          <a:p>
            <a:pPr marL="285750" indent="-285750" algn="just">
              <a:spcAft>
                <a:spcPts val="0"/>
              </a:spcAft>
              <a:buFont typeface="Arial" panose="020B0604020202020204" pitchFamily="34" charset="0"/>
              <a:buChar char="•"/>
            </a:pPr>
            <a:r>
              <a:rPr lang="nl-BE" sz="1900" dirty="0" smtClean="0">
                <a:latin typeface="Microsoft New Tai Lue"/>
                <a:ea typeface="Times New Roman"/>
                <a:cs typeface="Times New Roman"/>
              </a:rPr>
              <a:t>Je </a:t>
            </a:r>
            <a:r>
              <a:rPr lang="nl-BE" sz="1900" dirty="0">
                <a:latin typeface="Microsoft New Tai Lue"/>
                <a:ea typeface="Times New Roman"/>
                <a:cs typeface="Times New Roman"/>
              </a:rPr>
              <a:t>waakt mee over de orde en netheid op de werkvloer. </a:t>
            </a:r>
            <a:endParaRPr lang="nl-BE" sz="1900" dirty="0" smtClean="0">
              <a:latin typeface="Microsoft New Tai Lue"/>
              <a:ea typeface="Times New Roman"/>
              <a:cs typeface="Times New Roman"/>
            </a:endParaRPr>
          </a:p>
          <a:p>
            <a:pPr algn="just">
              <a:spcAft>
                <a:spcPts val="0"/>
              </a:spcAft>
            </a:pPr>
            <a:r>
              <a:rPr lang="nl-BE" sz="1000" dirty="0">
                <a:effectLst/>
                <a:latin typeface="Microsoft New Tai Lue"/>
                <a:ea typeface="Times New Roman"/>
                <a:cs typeface="Times New Roman"/>
              </a:rPr>
              <a:t> </a:t>
            </a:r>
            <a:endParaRPr lang="nl-BE" sz="1000" dirty="0">
              <a:effectLst/>
              <a:ea typeface="Times New Roman"/>
              <a:cs typeface="Times New Roman"/>
            </a:endParaRPr>
          </a:p>
          <a:p>
            <a:pPr>
              <a:spcAft>
                <a:spcPts val="1000"/>
              </a:spcAft>
            </a:pPr>
            <a:r>
              <a:rPr lang="nl-BE" sz="2000" b="1" u="sng" dirty="0" smtClean="0">
                <a:effectLst/>
                <a:latin typeface="Microsoft New Tai Lue"/>
                <a:ea typeface="Times New Roman"/>
                <a:cs typeface="Times New Roman"/>
              </a:rPr>
              <a:t>Profiel</a:t>
            </a:r>
            <a:endParaRPr lang="nl-BE" dirty="0">
              <a:ea typeface="Times New Roman"/>
              <a:cs typeface="Times New Roman"/>
            </a:endParaRPr>
          </a:p>
          <a:p>
            <a:pPr marL="285750" indent="-285750">
              <a:buFont typeface="Arial" panose="020B0604020202020204" pitchFamily="34" charset="0"/>
              <a:buChar char="•"/>
            </a:pPr>
            <a:r>
              <a:rPr lang="nl-BE" sz="1900" dirty="0" smtClean="0">
                <a:effectLst/>
                <a:latin typeface="Microsoft New Tai Lue"/>
                <a:ea typeface="Calibri"/>
                <a:cs typeface="Times New Roman"/>
              </a:rPr>
              <a:t>Je </a:t>
            </a:r>
            <a:r>
              <a:rPr lang="nl-BE" sz="1900" dirty="0">
                <a:effectLst/>
                <a:latin typeface="Microsoft New Tai Lue"/>
                <a:ea typeface="Calibri"/>
                <a:cs typeface="Times New Roman"/>
              </a:rPr>
              <a:t>beschikt over een diploma secundair onderwijs in een technische </a:t>
            </a:r>
            <a:r>
              <a:rPr lang="nl-BE" sz="1900" dirty="0" smtClean="0">
                <a:effectLst/>
                <a:latin typeface="Microsoft New Tai Lue"/>
                <a:ea typeface="Calibri"/>
                <a:cs typeface="Times New Roman"/>
              </a:rPr>
              <a:t>richting.</a:t>
            </a:r>
            <a:endParaRPr lang="nl-BE" sz="1900" dirty="0">
              <a:ea typeface="Calibri"/>
              <a:cs typeface="Times New Roman"/>
            </a:endParaRPr>
          </a:p>
          <a:p>
            <a:pPr marL="285750" indent="-285750">
              <a:buFont typeface="Arial" panose="020B0604020202020204" pitchFamily="34" charset="0"/>
              <a:buChar char="•"/>
            </a:pPr>
            <a:r>
              <a:rPr lang="nl-BE" sz="1900" dirty="0" smtClean="0">
                <a:effectLst/>
                <a:latin typeface="Microsoft New Tai Lue"/>
                <a:ea typeface="Calibri"/>
                <a:cs typeface="Times New Roman"/>
              </a:rPr>
              <a:t>Je </a:t>
            </a:r>
            <a:r>
              <a:rPr lang="nl-BE" sz="1900" dirty="0">
                <a:effectLst/>
                <a:latin typeface="Microsoft New Tai Lue"/>
                <a:ea typeface="Calibri"/>
                <a:cs typeface="Times New Roman"/>
              </a:rPr>
              <a:t>hebt zin voor kwaliteit en verantwoordelijkheid. </a:t>
            </a:r>
            <a:endParaRPr lang="nl-BE" sz="1900" dirty="0">
              <a:ea typeface="Calibri"/>
              <a:cs typeface="Times New Roman"/>
            </a:endParaRPr>
          </a:p>
          <a:p>
            <a:pPr marL="285750" indent="-285750">
              <a:buFont typeface="Arial" panose="020B0604020202020204" pitchFamily="34" charset="0"/>
              <a:buChar char="•"/>
            </a:pPr>
            <a:r>
              <a:rPr lang="nl-BE" sz="1900" dirty="0" smtClean="0">
                <a:effectLst/>
                <a:latin typeface="Microsoft New Tai Lue"/>
                <a:ea typeface="Calibri"/>
                <a:cs typeface="Times New Roman"/>
              </a:rPr>
              <a:t>Je </a:t>
            </a:r>
            <a:r>
              <a:rPr lang="nl-BE" sz="1900" dirty="0">
                <a:effectLst/>
                <a:latin typeface="Microsoft New Tai Lue"/>
                <a:ea typeface="Calibri"/>
                <a:cs typeface="Times New Roman"/>
              </a:rPr>
              <a:t>werkt nauwkeurig en ordelijk. </a:t>
            </a:r>
            <a:endParaRPr lang="nl-BE" sz="1900" dirty="0">
              <a:ea typeface="Calibri"/>
              <a:cs typeface="Times New Roman"/>
            </a:endParaRPr>
          </a:p>
          <a:p>
            <a:pPr marL="285750" indent="-285750">
              <a:buFont typeface="Arial" panose="020B0604020202020204" pitchFamily="34" charset="0"/>
              <a:buChar char="•"/>
            </a:pPr>
            <a:r>
              <a:rPr lang="nl-BE" sz="1900" dirty="0" smtClean="0">
                <a:effectLst/>
                <a:latin typeface="Microsoft New Tai Lue"/>
                <a:ea typeface="Calibri"/>
                <a:cs typeface="Times New Roman"/>
              </a:rPr>
              <a:t>Je </a:t>
            </a:r>
            <a:r>
              <a:rPr lang="nl-BE" sz="1900" dirty="0">
                <a:effectLst/>
                <a:latin typeface="Microsoft New Tai Lue"/>
                <a:ea typeface="Calibri"/>
                <a:cs typeface="Times New Roman"/>
              </a:rPr>
              <a:t>bent een </a:t>
            </a:r>
            <a:r>
              <a:rPr lang="nl-BE" sz="1900" dirty="0" err="1">
                <a:effectLst/>
                <a:latin typeface="Microsoft New Tai Lue"/>
                <a:ea typeface="Calibri"/>
                <a:cs typeface="Times New Roman"/>
              </a:rPr>
              <a:t>teamplayer</a:t>
            </a:r>
            <a:r>
              <a:rPr lang="nl-BE" sz="1900" dirty="0">
                <a:effectLst/>
                <a:latin typeface="Microsoft New Tai Lue"/>
                <a:ea typeface="Calibri"/>
                <a:cs typeface="Times New Roman"/>
              </a:rPr>
              <a:t> en je kan ook zelfstandig werken. </a:t>
            </a:r>
            <a:endParaRPr lang="nl-BE" sz="1900" dirty="0">
              <a:ea typeface="Calibri"/>
              <a:cs typeface="Times New Roman"/>
            </a:endParaRPr>
          </a:p>
          <a:p>
            <a:pPr marL="285750" indent="-285750">
              <a:buFont typeface="Arial" panose="020B0604020202020204" pitchFamily="34" charset="0"/>
              <a:buChar char="•"/>
            </a:pPr>
            <a:r>
              <a:rPr lang="nl-BE" sz="1900" dirty="0" smtClean="0">
                <a:effectLst/>
                <a:latin typeface="Microsoft New Tai Lue"/>
                <a:ea typeface="Calibri"/>
                <a:cs typeface="Times New Roman"/>
              </a:rPr>
              <a:t>Je </a:t>
            </a:r>
            <a:r>
              <a:rPr lang="nl-BE" sz="1900" dirty="0">
                <a:effectLst/>
                <a:latin typeface="Microsoft New Tai Lue"/>
                <a:ea typeface="Calibri"/>
                <a:cs typeface="Times New Roman"/>
              </a:rPr>
              <a:t>bent bereid om te werken in 4 ploegen (dag-, vroege-, late- en nachtploeg). </a:t>
            </a:r>
            <a:endParaRPr lang="nl-BE" sz="1900" dirty="0">
              <a:effectLst/>
              <a:ea typeface="Calibri"/>
              <a:cs typeface="Times New Roman"/>
            </a:endParaRPr>
          </a:p>
        </p:txBody>
      </p:sp>
    </p:spTree>
    <p:extLst>
      <p:ext uri="{BB962C8B-B14F-4D97-AF65-F5344CB8AC3E}">
        <p14:creationId xmlns:p14="http://schemas.microsoft.com/office/powerpoint/2010/main" val="36491595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719070"/>
            <a:ext cx="8407893" cy="4806273"/>
          </a:xfrm>
        </p:spPr>
        <p:txBody>
          <a:bodyPr>
            <a:noAutofit/>
          </a:bodyPr>
          <a:lstStyle/>
          <a:p>
            <a:pPr marL="45720" indent="0">
              <a:buNone/>
            </a:pPr>
            <a:r>
              <a:rPr lang="nl-BE" sz="2500" dirty="0" smtClean="0"/>
              <a:t>“</a:t>
            </a:r>
            <a:r>
              <a:rPr lang="nl-BE" sz="2500" dirty="0"/>
              <a:t>Na mijn studies </a:t>
            </a:r>
            <a:r>
              <a:rPr lang="nl-BE" sz="2500" dirty="0" smtClean="0"/>
              <a:t>elektriciteit </a:t>
            </a:r>
            <a:r>
              <a:rPr lang="nl-BE" sz="2500" dirty="0"/>
              <a:t>kon ik meteen beginnen in het bedrijf. </a:t>
            </a:r>
            <a:r>
              <a:rPr lang="nl-BE" sz="2500" dirty="0" smtClean="0"/>
              <a:t>5 jaar lang heb </a:t>
            </a:r>
            <a:r>
              <a:rPr lang="nl-BE" sz="2500" dirty="0"/>
              <a:t>ik het vak </a:t>
            </a:r>
            <a:r>
              <a:rPr lang="nl-BE" sz="2500" dirty="0" smtClean="0"/>
              <a:t>geleerd </a:t>
            </a:r>
            <a:r>
              <a:rPr lang="nl-BE" sz="2500" dirty="0"/>
              <a:t>van een ervaren collega. Daarnaast </a:t>
            </a:r>
            <a:r>
              <a:rPr lang="nl-BE" sz="2500" dirty="0" smtClean="0"/>
              <a:t>ontwikkelde ik mezelf verder </a:t>
            </a:r>
            <a:r>
              <a:rPr lang="nl-BE" sz="2500" dirty="0"/>
              <a:t>door deel te nemen aan opleidingen. </a:t>
            </a:r>
          </a:p>
          <a:p>
            <a:pPr marL="45720" indent="0">
              <a:buNone/>
            </a:pPr>
            <a:r>
              <a:rPr lang="nl-BE" sz="2500" dirty="0"/>
              <a:t>Sinds ik hier begon, ben ik enorm </a:t>
            </a:r>
            <a:r>
              <a:rPr lang="nl-BE" sz="2500" dirty="0" smtClean="0"/>
              <a:t>gegroeid binnen </a:t>
            </a:r>
            <a:r>
              <a:rPr lang="nl-BE" sz="2500" dirty="0"/>
              <a:t>het bedrijf. Ik heb verschillende niveaus doorlopen, en ik werk nu als </a:t>
            </a:r>
            <a:r>
              <a:rPr lang="nl-BE" sz="2500" dirty="0" smtClean="0"/>
              <a:t>_ _ _ _ _ _ _ _ _ . </a:t>
            </a:r>
            <a:r>
              <a:rPr lang="nl-BE" sz="2500" dirty="0"/>
              <a:t>Een geweldige stap vooruit! </a:t>
            </a:r>
            <a:endParaRPr lang="nl-BE" sz="2500" dirty="0" smtClean="0"/>
          </a:p>
          <a:p>
            <a:pPr marL="45720" indent="0">
              <a:buNone/>
            </a:pPr>
            <a:r>
              <a:rPr lang="nl-BE" sz="2500" dirty="0" smtClean="0"/>
              <a:t>Ik </a:t>
            </a:r>
            <a:r>
              <a:rPr lang="nl-BE" sz="2500" dirty="0"/>
              <a:t>ben nu verantwoordelijk voor een 10-tal collega’s en sta in voor de planning van hun activiteiten.” </a:t>
            </a:r>
          </a:p>
        </p:txBody>
      </p:sp>
      <p:sp>
        <p:nvSpPr>
          <p:cNvPr id="3" name="Titel 2"/>
          <p:cNvSpPr>
            <a:spLocks noGrp="1"/>
          </p:cNvSpPr>
          <p:nvPr>
            <p:ph type="title"/>
          </p:nvPr>
        </p:nvSpPr>
        <p:spPr/>
        <p:txBody>
          <a:bodyPr/>
          <a:lstStyle/>
          <a:p>
            <a:r>
              <a:rPr lang="nl-BE" dirty="0"/>
              <a:t>5</a:t>
            </a:r>
            <a:r>
              <a:rPr lang="nl-BE" dirty="0" smtClean="0"/>
              <a:t>. Welke functie kan je invullen in de getuigenis?</a:t>
            </a:r>
            <a:endParaRPr lang="nl-BE" dirty="0"/>
          </a:p>
        </p:txBody>
      </p:sp>
    </p:spTree>
    <p:extLst>
      <p:ext uri="{BB962C8B-B14F-4D97-AF65-F5344CB8AC3E}">
        <p14:creationId xmlns:p14="http://schemas.microsoft.com/office/powerpoint/2010/main" val="4277512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2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95536" y="1700808"/>
            <a:ext cx="8407893" cy="4896544"/>
          </a:xfrm>
        </p:spPr>
        <p:txBody>
          <a:bodyPr>
            <a:normAutofit/>
          </a:bodyPr>
          <a:lstStyle/>
          <a:p>
            <a:pPr marL="4572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Onderhoudsmecanicien</a:t>
            </a:r>
          </a:p>
          <a:p>
            <a:pPr marL="45720" indent="0">
              <a:buNone/>
            </a:pPr>
            <a:endParaRPr lang="nl-BE" sz="1100" dirty="0"/>
          </a:p>
          <a:p>
            <a:pPr marL="45720" indent="0">
              <a:spcBef>
                <a:spcPts val="0"/>
              </a:spcBef>
              <a:buNone/>
            </a:pPr>
            <a:r>
              <a:rPr lang="nl-BE" sz="2400" i="1" dirty="0" smtClean="0"/>
              <a:t>Hij of zij </a:t>
            </a:r>
            <a:r>
              <a:rPr lang="nl-BE" sz="2400" i="1" dirty="0"/>
              <a:t>staat in voor de goede werking van de werktuigen en </a:t>
            </a:r>
            <a:r>
              <a:rPr lang="nl-BE" sz="2400" i="1" dirty="0" smtClean="0"/>
              <a:t>machines, voorkomt </a:t>
            </a:r>
            <a:r>
              <a:rPr lang="nl-BE" sz="2400" i="1" dirty="0"/>
              <a:t>defecten of herstelt ze. </a:t>
            </a:r>
            <a:r>
              <a:rPr lang="nl-BE" sz="2400" i="1" dirty="0" smtClean="0"/>
              <a:t>De onderhoudsmecanicien helpt </a:t>
            </a:r>
            <a:r>
              <a:rPr lang="nl-BE" sz="2400" i="1" dirty="0"/>
              <a:t>ook bij het installeren en het opstarten van de machines. Onderhoudsmecaniciens </a:t>
            </a:r>
            <a:endParaRPr lang="nl-BE" sz="2400" i="1" dirty="0" smtClean="0"/>
          </a:p>
          <a:p>
            <a:pPr marL="45720" indent="0">
              <a:spcBef>
                <a:spcPts val="0"/>
              </a:spcBef>
              <a:buNone/>
            </a:pPr>
            <a:r>
              <a:rPr lang="nl-BE" sz="2400" i="1" dirty="0" smtClean="0"/>
              <a:t>kunnen </a:t>
            </a:r>
            <a:r>
              <a:rPr lang="nl-BE" sz="2400" i="1" dirty="0"/>
              <a:t>werken in </a:t>
            </a:r>
            <a:endParaRPr lang="nl-BE" sz="2400" i="1" dirty="0" smtClean="0"/>
          </a:p>
          <a:p>
            <a:pPr marL="45720" indent="0">
              <a:spcBef>
                <a:spcPts val="0"/>
              </a:spcBef>
              <a:buNone/>
            </a:pPr>
            <a:r>
              <a:rPr lang="nl-BE" sz="2400" i="1" dirty="0" smtClean="0"/>
              <a:t>verschillende </a:t>
            </a:r>
            <a:r>
              <a:rPr lang="nl-BE" sz="2400" i="1" dirty="0"/>
              <a:t>industriële </a:t>
            </a:r>
            <a:endParaRPr lang="nl-BE" sz="2400" i="1" dirty="0" smtClean="0"/>
          </a:p>
          <a:p>
            <a:pPr marL="45720" indent="0">
              <a:spcBef>
                <a:spcPts val="0"/>
              </a:spcBef>
              <a:buNone/>
            </a:pPr>
            <a:r>
              <a:rPr lang="nl-BE" sz="2400" i="1" dirty="0" smtClean="0"/>
              <a:t>bedrijven</a:t>
            </a:r>
            <a:r>
              <a:rPr lang="nl-BE" sz="2400" i="1" dirty="0"/>
              <a:t>, zoals </a:t>
            </a:r>
            <a:r>
              <a:rPr lang="nl-BE" sz="2400" i="1" dirty="0" smtClean="0"/>
              <a:t>bv. </a:t>
            </a:r>
          </a:p>
          <a:p>
            <a:pPr marL="45720" indent="0">
              <a:spcBef>
                <a:spcPts val="0"/>
              </a:spcBef>
              <a:buNone/>
            </a:pPr>
            <a:r>
              <a:rPr lang="nl-BE" sz="2400" i="1" dirty="0" smtClean="0"/>
              <a:t>de </a:t>
            </a:r>
            <a:r>
              <a:rPr lang="nl-BE" sz="2400" i="1" dirty="0"/>
              <a:t>houtindustrie of </a:t>
            </a:r>
            <a:endParaRPr lang="nl-BE" sz="2400" i="1" dirty="0" smtClean="0"/>
          </a:p>
          <a:p>
            <a:pPr marL="45720" indent="0">
              <a:spcBef>
                <a:spcPts val="0"/>
              </a:spcBef>
              <a:buNone/>
            </a:pPr>
            <a:r>
              <a:rPr lang="nl-BE" sz="2400" i="1" dirty="0" smtClean="0"/>
              <a:t>de </a:t>
            </a:r>
            <a:r>
              <a:rPr lang="nl-BE" sz="2400" i="1" dirty="0"/>
              <a:t>voedingsindustrie. </a:t>
            </a:r>
            <a:endParaRPr lang="nl-BE" sz="2400" dirty="0"/>
          </a:p>
        </p:txBody>
      </p:sp>
      <p:sp>
        <p:nvSpPr>
          <p:cNvPr id="3" name="Titel 2"/>
          <p:cNvSpPr>
            <a:spLocks noGrp="1"/>
          </p:cNvSpPr>
          <p:nvPr>
            <p:ph type="title"/>
          </p:nvPr>
        </p:nvSpPr>
        <p:spPr/>
        <p:txBody>
          <a:bodyPr/>
          <a:lstStyle/>
          <a:p>
            <a:r>
              <a:rPr lang="nl-BE" dirty="0" smtClean="0"/>
              <a:t>1. Voor welke functie werd deze vacature opgemaakt?</a:t>
            </a:r>
            <a:endParaRPr lang="nl-BE" dirty="0"/>
          </a:p>
        </p:txBody>
      </p:sp>
      <p:pic>
        <p:nvPicPr>
          <p:cNvPr id="4" name="Picture 2" descr="http://www.wattsup.be/sites/wattsup.be/files/onderhoudstechnicu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962375"/>
            <a:ext cx="3925094" cy="26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508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1000" y="1719070"/>
            <a:ext cx="4118992" cy="4878281"/>
          </a:xfrm>
        </p:spPr>
        <p:txBody>
          <a:bodyPr>
            <a:normAutofit fontScale="92500" lnSpcReduction="10000"/>
          </a:bodyPr>
          <a:lstStyle/>
          <a:p>
            <a:pPr marL="45720" indent="0" algn="ctr">
              <a:buNone/>
            </a:pPr>
            <a:r>
              <a:rPr lang="nl-BE" sz="39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Laborant</a:t>
            </a:r>
          </a:p>
          <a:p>
            <a:pPr marL="45720" indent="0">
              <a:buNone/>
            </a:pPr>
            <a:endParaRPr lang="nl-BE" sz="1700" dirty="0"/>
          </a:p>
          <a:p>
            <a:pPr marL="45720" indent="0">
              <a:buNone/>
            </a:pPr>
            <a:r>
              <a:rPr lang="nl-BE" sz="2600" i="1" dirty="0" smtClean="0"/>
              <a:t>Een laborant </a:t>
            </a:r>
            <a:r>
              <a:rPr lang="nl-BE" sz="2600" i="1" dirty="0"/>
              <a:t>onderzoekt op welke manier een product nog beter kan gemaakt worden en helpt bij de ontwikkeling van nieuwe producten. </a:t>
            </a:r>
            <a:r>
              <a:rPr lang="nl-BE" sz="2600" i="1" dirty="0" smtClean="0"/>
              <a:t>Hij of zij </a:t>
            </a:r>
            <a:r>
              <a:rPr lang="nl-BE" sz="2600" i="1" dirty="0"/>
              <a:t>voert verschillende experimenten uit en spitst zich ook toe op de controle van de kwaliteit van de producten die het bedrijf maakt. </a:t>
            </a:r>
            <a:endParaRPr lang="nl-BE" sz="2600" dirty="0"/>
          </a:p>
          <a:p>
            <a:pPr marL="45720" indent="0">
              <a:buNone/>
            </a:pPr>
            <a:endParaRPr lang="nl-BE" dirty="0"/>
          </a:p>
        </p:txBody>
      </p:sp>
      <p:sp>
        <p:nvSpPr>
          <p:cNvPr id="3" name="Titel 2"/>
          <p:cNvSpPr>
            <a:spLocks noGrp="1"/>
          </p:cNvSpPr>
          <p:nvPr>
            <p:ph type="title"/>
          </p:nvPr>
        </p:nvSpPr>
        <p:spPr/>
        <p:txBody>
          <a:bodyPr/>
          <a:lstStyle/>
          <a:p>
            <a:r>
              <a:rPr lang="nl-BE" dirty="0" smtClean="0"/>
              <a:t>2. Welke functie wordt beschreven in dit document?</a:t>
            </a:r>
            <a:endParaRPr lang="nl-BE" dirty="0"/>
          </a:p>
        </p:txBody>
      </p:sp>
      <p:pic>
        <p:nvPicPr>
          <p:cNvPr id="2050" name="Picture 2" descr="C:\Users\Het Beroepenhuis\Desktop\JOLIEN\Quiz industrie\Afbeeldingen haven gent\TOM_6954_klei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140968"/>
            <a:ext cx="4049287" cy="270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930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79512" y="1700808"/>
            <a:ext cx="8407893" cy="4407408"/>
          </a:xfrm>
        </p:spPr>
        <p:txBody>
          <a:bodyPr/>
          <a:lstStyle/>
          <a:p>
            <a:pPr marL="45720" indent="0">
              <a:buNone/>
            </a:pPr>
            <a:endParaRPr lang="nl-BE" sz="2400" dirty="0"/>
          </a:p>
          <a:p>
            <a:pPr marL="45720" indent="0">
              <a:buNone/>
            </a:pPr>
            <a:endParaRPr lang="nl-BE" dirty="0"/>
          </a:p>
        </p:txBody>
      </p:sp>
      <p:sp>
        <p:nvSpPr>
          <p:cNvPr id="3" name="Titel 2"/>
          <p:cNvSpPr>
            <a:spLocks noGrp="1"/>
          </p:cNvSpPr>
          <p:nvPr>
            <p:ph type="title"/>
          </p:nvPr>
        </p:nvSpPr>
        <p:spPr/>
        <p:txBody>
          <a:bodyPr/>
          <a:lstStyle/>
          <a:p>
            <a:r>
              <a:rPr lang="nl-BE" dirty="0" smtClean="0"/>
              <a:t>3. Welke taak hoort niet bij een procesoperator?</a:t>
            </a:r>
            <a:endParaRPr lang="nl-BE" dirty="0"/>
          </a:p>
        </p:txBody>
      </p:sp>
      <p:pic>
        <p:nvPicPr>
          <p:cNvPr id="5122" name="Picture 2" descr="D:\informatie\source\chemie\fotos\procesoperator.jpg"/>
          <p:cNvPicPr>
            <a:picLocks noChangeAspect="1" noChangeArrowheads="1"/>
          </p:cNvPicPr>
          <p:nvPr/>
        </p:nvPicPr>
        <p:blipFill rotWithShape="1">
          <a:blip r:embed="rId2">
            <a:extLst>
              <a:ext uri="{28A0092B-C50C-407E-A947-70E740481C1C}">
                <a14:useLocalDpi xmlns:a14="http://schemas.microsoft.com/office/drawing/2010/main" val="0"/>
              </a:ext>
            </a:extLst>
          </a:blip>
          <a:srcRect t="6389"/>
          <a:stretch/>
        </p:blipFill>
        <p:spPr bwMode="auto">
          <a:xfrm>
            <a:off x="2729880" y="1700808"/>
            <a:ext cx="6192688" cy="430912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t="10138"/>
          <a:stretch/>
        </p:blipFill>
        <p:spPr>
          <a:xfrm>
            <a:off x="259521" y="4104123"/>
            <a:ext cx="4880542" cy="2466975"/>
          </a:xfrm>
          <a:prstGeom prst="rect">
            <a:avLst/>
          </a:prstGeom>
        </p:spPr>
      </p:pic>
    </p:spTree>
    <p:extLst>
      <p:ext uri="{BB962C8B-B14F-4D97-AF65-F5344CB8AC3E}">
        <p14:creationId xmlns:p14="http://schemas.microsoft.com/office/powerpoint/2010/main" val="2617211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45720" indent="0">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Antwoord B</a:t>
            </a:r>
            <a:r>
              <a:rPr lang="nl-BE" sz="2400" dirty="0" smtClean="0">
                <a:solidFill>
                  <a:schemeClr val="accent1"/>
                </a:solidFill>
              </a:rPr>
              <a:t> </a:t>
            </a:r>
            <a:r>
              <a:rPr lang="nl-BE" sz="2400" dirty="0" smtClean="0"/>
              <a:t>hoort eerder bij de R&amp;D–afdeling. </a:t>
            </a:r>
          </a:p>
          <a:p>
            <a:pPr marL="45720" indent="0">
              <a:buNone/>
            </a:pPr>
            <a:endParaRPr lang="nl-BE" sz="1600" dirty="0" smtClean="0"/>
          </a:p>
          <a:p>
            <a:pPr marL="45720" indent="0">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Procesoperator</a:t>
            </a:r>
          </a:p>
          <a:p>
            <a:pPr marL="45720" indent="0">
              <a:buNone/>
            </a:pPr>
            <a:endParaRPr lang="nl-BE" sz="1600" dirty="0"/>
          </a:p>
          <a:p>
            <a:pPr marL="45720" indent="0">
              <a:buNone/>
            </a:pPr>
            <a:r>
              <a:rPr lang="nl-BE" sz="2400" i="1" dirty="0"/>
              <a:t>Deze persoon is verantwoordelijk voor de goede werking van alle productielijnen. Hij of zij volgt de verschillende productieoperatoren op en overlegt met hen. De procesoperator </a:t>
            </a:r>
            <a:r>
              <a:rPr lang="nl-BE" sz="2400" i="1" dirty="0" smtClean="0"/>
              <a:t>waakt </a:t>
            </a:r>
            <a:r>
              <a:rPr lang="nl-BE" sz="2400" i="1" dirty="0"/>
              <a:t>over de kwaliteit, </a:t>
            </a:r>
            <a:r>
              <a:rPr lang="nl-BE" sz="2400" i="1" dirty="0" smtClean="0"/>
              <a:t>veiligheid </a:t>
            </a:r>
            <a:r>
              <a:rPr lang="nl-BE" sz="2400" i="1" dirty="0"/>
              <a:t>en totale </a:t>
            </a:r>
            <a:r>
              <a:rPr lang="nl-BE" sz="2400" i="1" dirty="0" smtClean="0"/>
              <a:t>productie</a:t>
            </a:r>
            <a:r>
              <a:rPr lang="nl-BE" sz="2400" i="1" dirty="0"/>
              <a:t>. Hij of zij kan </a:t>
            </a:r>
            <a:r>
              <a:rPr lang="nl-BE" sz="2400" i="1" dirty="0" smtClean="0"/>
              <a:t>goed </a:t>
            </a:r>
            <a:r>
              <a:rPr lang="nl-BE" sz="2400" i="1" dirty="0"/>
              <a:t>overleggen en is een </a:t>
            </a:r>
            <a:r>
              <a:rPr lang="nl-BE" sz="2400" i="1" dirty="0" smtClean="0"/>
              <a:t>teamspeler</a:t>
            </a:r>
            <a:r>
              <a:rPr lang="nl-BE" sz="2400" i="1" dirty="0"/>
              <a:t>. </a:t>
            </a:r>
            <a:endParaRPr lang="nl-BE" sz="2400" dirty="0"/>
          </a:p>
          <a:p>
            <a:pPr marL="45720" indent="0">
              <a:buNone/>
            </a:pPr>
            <a:endParaRPr lang="nl-BE" dirty="0"/>
          </a:p>
        </p:txBody>
      </p:sp>
      <p:sp>
        <p:nvSpPr>
          <p:cNvPr id="3" name="Titel 2"/>
          <p:cNvSpPr>
            <a:spLocks noGrp="1"/>
          </p:cNvSpPr>
          <p:nvPr>
            <p:ph type="title"/>
          </p:nvPr>
        </p:nvSpPr>
        <p:spPr/>
        <p:txBody>
          <a:bodyPr/>
          <a:lstStyle/>
          <a:p>
            <a:r>
              <a:rPr lang="nl-BE" dirty="0" smtClean="0"/>
              <a:t>3. Welke taak hoort niet bij een procesoperator?</a:t>
            </a:r>
            <a:endParaRPr lang="nl-BE" dirty="0"/>
          </a:p>
        </p:txBody>
      </p:sp>
    </p:spTree>
    <p:extLst>
      <p:ext uri="{BB962C8B-B14F-4D97-AF65-F5344CB8AC3E}">
        <p14:creationId xmlns:p14="http://schemas.microsoft.com/office/powerpoint/2010/main" val="34309645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79512" y="1772816"/>
            <a:ext cx="4968552" cy="4767448"/>
          </a:xfrm>
        </p:spPr>
        <p:txBody>
          <a:bodyPr>
            <a:normAutofit lnSpcReduction="10000"/>
          </a:bodyPr>
          <a:lstStyle/>
          <a:p>
            <a:pPr marL="4572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Kwaliteitscontroleur</a:t>
            </a:r>
            <a:endParaRPr lang="nl-BE" sz="35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45720" indent="0">
              <a:buNone/>
            </a:pPr>
            <a:endParaRPr lang="nl-BE" sz="2400" dirty="0"/>
          </a:p>
          <a:p>
            <a:pPr marL="45720" indent="0">
              <a:buNone/>
            </a:pPr>
            <a:r>
              <a:rPr lang="nl-BE" sz="2400" i="1" dirty="0"/>
              <a:t>Hij of zij bewaakt de kwaliteit van een product en is verantwoordelijk voor de kwaliteitscontroles bij de eindproducten. De kwaliteitscontroleur probeert ook de werkwijzen te verbeteren. Deze persoon kan goed leiding geven, meerdere activiteiten tegelijk volgen en overleggen. </a:t>
            </a:r>
            <a:endParaRPr lang="nl-BE" sz="2400" dirty="0"/>
          </a:p>
          <a:p>
            <a:pPr marL="45720" indent="0">
              <a:buNone/>
            </a:pPr>
            <a:endParaRPr lang="nl-BE" dirty="0"/>
          </a:p>
        </p:txBody>
      </p:sp>
      <p:sp>
        <p:nvSpPr>
          <p:cNvPr id="3" name="Titel 2"/>
          <p:cNvSpPr>
            <a:spLocks noGrp="1"/>
          </p:cNvSpPr>
          <p:nvPr>
            <p:ph type="title"/>
          </p:nvPr>
        </p:nvSpPr>
        <p:spPr/>
        <p:txBody>
          <a:bodyPr/>
          <a:lstStyle/>
          <a:p>
            <a:r>
              <a:rPr lang="nl-BE" dirty="0" smtClean="0"/>
              <a:t>4. Voor welke functie werd deze vacature opgemaakt?</a:t>
            </a:r>
            <a:endParaRPr lang="nl-BE" dirty="0"/>
          </a:p>
        </p:txBody>
      </p:sp>
      <p:pic>
        <p:nvPicPr>
          <p:cNvPr id="1026" name="Picture 2" descr="C:\Users\Het Beroepenhuis\Desktop\JOLIEN\Quiz industrie\Afbeeldingen haven gent\TOM_1736 klei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9" y="1772816"/>
            <a:ext cx="3466353" cy="23114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informatie\source\voeding\fotos\kwaliteitsverantwoordelijke.jpg">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9" y="4209505"/>
            <a:ext cx="3466354" cy="231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27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4" name="Titel 3"/>
          <p:cNvSpPr>
            <a:spLocks noGrp="1"/>
          </p:cNvSpPr>
          <p:nvPr>
            <p:ph type="title"/>
          </p:nvPr>
        </p:nvSpPr>
        <p:spPr/>
        <p:txBody>
          <a:bodyPr anchor="t"/>
          <a:lstStyle/>
          <a:p>
            <a:r>
              <a:rPr lang="nl-BE" sz="6000" dirty="0"/>
              <a:t>1</a:t>
            </a:r>
            <a:r>
              <a:rPr lang="nl-BE" sz="6000" dirty="0" smtClean="0"/>
              <a:t>.</a:t>
            </a:r>
            <a:endParaRPr lang="nl-BE" sz="6000" dirty="0"/>
          </a:p>
        </p:txBody>
      </p:sp>
      <p:pic>
        <p:nvPicPr>
          <p:cNvPr id="1026" name="Picture 2" descr="http://img.goldenpages.be/mysite/media/38/06/6/ea903373-1416-4314-9a7c-a56526292018.jpg"/>
          <p:cNvPicPr>
            <a:picLocks noChangeAspect="1" noChangeArrowheads="1"/>
          </p:cNvPicPr>
          <p:nvPr/>
        </p:nvPicPr>
        <p:blipFill rotWithShape="1">
          <a:blip r:embed="rId2">
            <a:extLst>
              <a:ext uri="{28A0092B-C50C-407E-A947-70E740481C1C}">
                <a14:useLocalDpi xmlns:a14="http://schemas.microsoft.com/office/drawing/2010/main" val="0"/>
              </a:ext>
            </a:extLst>
          </a:blip>
          <a:srcRect r="13136"/>
          <a:stretch/>
        </p:blipFill>
        <p:spPr bwMode="auto">
          <a:xfrm>
            <a:off x="3055329" y="4230261"/>
            <a:ext cx="3826146" cy="2237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goudengids.be/mysite/media/38/06/6/9a7fc143-a88c-4ba4-b92b-63728350f623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0648"/>
            <a:ext cx="4898074" cy="3677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fedustria.be/sites/fedustria/files/page/nekto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82" y="4221088"/>
            <a:ext cx="2795039"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906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45720" indent="0" algn="ctr">
              <a:buNone/>
            </a:pPr>
            <a:r>
              <a:rPr lang="nl-BE"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Ploegbaas</a:t>
            </a:r>
          </a:p>
          <a:p>
            <a:pPr marL="45720" indent="0">
              <a:buNone/>
            </a:pPr>
            <a:endParaRPr lang="nl-BE" sz="2400" dirty="0"/>
          </a:p>
          <a:p>
            <a:pPr marL="45720" indent="0">
              <a:buNone/>
            </a:pPr>
            <a:r>
              <a:rPr lang="nl-BE" sz="2200" i="1" dirty="0" smtClean="0"/>
              <a:t>Een kleine ploeg medewerkers wordt geleid en </a:t>
            </a:r>
          </a:p>
          <a:p>
            <a:pPr marL="45720" indent="0">
              <a:buNone/>
            </a:pPr>
            <a:r>
              <a:rPr lang="nl-BE" sz="2200" i="1" dirty="0" smtClean="0"/>
              <a:t>gemotiveerd door de ploegbaas. </a:t>
            </a:r>
          </a:p>
          <a:p>
            <a:pPr marL="45720" indent="0">
              <a:buNone/>
            </a:pPr>
            <a:r>
              <a:rPr lang="nl-BE" sz="2200" i="1" dirty="0" smtClean="0"/>
              <a:t>Hij of zij organiseert ook hun activiteiten. </a:t>
            </a:r>
          </a:p>
          <a:p>
            <a:pPr marL="45720" indent="0">
              <a:buNone/>
            </a:pPr>
            <a:r>
              <a:rPr lang="nl-BE" sz="2200" i="1" dirty="0" smtClean="0"/>
              <a:t>De ploegbaas </a:t>
            </a:r>
            <a:r>
              <a:rPr lang="nl-BE" sz="2200" i="1" dirty="0"/>
              <a:t>is </a:t>
            </a:r>
            <a:r>
              <a:rPr lang="nl-BE" sz="2200" i="1" dirty="0" smtClean="0"/>
              <a:t>het </a:t>
            </a:r>
          </a:p>
          <a:p>
            <a:pPr marL="45720" indent="0">
              <a:buNone/>
            </a:pPr>
            <a:r>
              <a:rPr lang="nl-BE" sz="2200" i="1" dirty="0" smtClean="0"/>
              <a:t>aanspreekpunt </a:t>
            </a:r>
            <a:r>
              <a:rPr lang="nl-BE" sz="2200" i="1" dirty="0"/>
              <a:t>voor </a:t>
            </a:r>
            <a:r>
              <a:rPr lang="nl-BE" sz="2200" i="1" dirty="0" smtClean="0"/>
              <a:t>de </a:t>
            </a:r>
            <a:r>
              <a:rPr lang="nl-BE" sz="2200" i="1" dirty="0"/>
              <a:t>ploeg. </a:t>
            </a:r>
            <a:endParaRPr lang="nl-BE" sz="2200" i="1" dirty="0" smtClean="0"/>
          </a:p>
          <a:p>
            <a:pPr marL="45720" indent="0">
              <a:buNone/>
            </a:pPr>
            <a:r>
              <a:rPr lang="nl-BE" sz="2200" i="1" dirty="0" smtClean="0"/>
              <a:t>Hij of zij </a:t>
            </a:r>
            <a:r>
              <a:rPr lang="nl-BE" sz="2200" i="1" dirty="0"/>
              <a:t>zorgt dat het team </a:t>
            </a:r>
            <a:endParaRPr lang="nl-BE" sz="2200" i="1" dirty="0" smtClean="0"/>
          </a:p>
          <a:p>
            <a:pPr marL="45720" indent="0">
              <a:buNone/>
            </a:pPr>
            <a:r>
              <a:rPr lang="nl-BE" sz="2200" i="1" dirty="0" smtClean="0"/>
              <a:t>de </a:t>
            </a:r>
            <a:r>
              <a:rPr lang="nl-BE" sz="2200" i="1" dirty="0"/>
              <a:t>taken tijdig en efficiënt </a:t>
            </a:r>
            <a:endParaRPr lang="nl-BE" sz="2200" i="1" dirty="0" smtClean="0"/>
          </a:p>
          <a:p>
            <a:pPr marL="45720" indent="0">
              <a:buNone/>
            </a:pPr>
            <a:r>
              <a:rPr lang="nl-BE" sz="2200" i="1" dirty="0" smtClean="0"/>
              <a:t>uitvoert. </a:t>
            </a:r>
            <a:endParaRPr lang="nl-BE" sz="2200" dirty="0"/>
          </a:p>
          <a:p>
            <a:pPr marL="45720" indent="0">
              <a:buNone/>
            </a:pPr>
            <a:endParaRPr lang="nl-BE" sz="2200" dirty="0"/>
          </a:p>
        </p:txBody>
      </p:sp>
      <p:sp>
        <p:nvSpPr>
          <p:cNvPr id="3" name="Titel 2"/>
          <p:cNvSpPr>
            <a:spLocks noGrp="1"/>
          </p:cNvSpPr>
          <p:nvPr>
            <p:ph type="title"/>
          </p:nvPr>
        </p:nvSpPr>
        <p:spPr/>
        <p:txBody>
          <a:bodyPr/>
          <a:lstStyle/>
          <a:p>
            <a:r>
              <a:rPr lang="nl-BE" dirty="0" smtClean="0"/>
              <a:t>5. Welke functie kan je invullen in de getuigenis?</a:t>
            </a:r>
            <a:endParaRPr lang="nl-BE"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67" r="17228" b="15278"/>
          <a:stretch/>
        </p:blipFill>
        <p:spPr bwMode="auto">
          <a:xfrm>
            <a:off x="5076055" y="4005064"/>
            <a:ext cx="3742769" cy="24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60324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1124744"/>
            <a:ext cx="6324600" cy="1828800"/>
          </a:xfrm>
        </p:spPr>
        <p:txBody>
          <a:bodyPr/>
          <a:lstStyle/>
          <a:p>
            <a:pPr algn="ctr"/>
            <a:r>
              <a:rPr lang="nl-BE" sz="4400" dirty="0" smtClean="0"/>
              <a:t>Stimulerend kiezen</a:t>
            </a:r>
            <a:br>
              <a:rPr lang="nl-BE" sz="4400" dirty="0" smtClean="0"/>
            </a:br>
            <a:r>
              <a:rPr lang="nl-BE" dirty="0" smtClean="0"/>
              <a:t/>
            </a:r>
            <a:br>
              <a:rPr lang="nl-BE" dirty="0" smtClean="0"/>
            </a:br>
            <a:endParaRPr lang="nl-BE" sz="3600" cap="none" dirty="0"/>
          </a:p>
        </p:txBody>
      </p:sp>
      <p:sp>
        <p:nvSpPr>
          <p:cNvPr id="4" name="Tekstvak 3"/>
          <p:cNvSpPr txBox="1"/>
          <p:nvPr/>
        </p:nvSpPr>
        <p:spPr>
          <a:xfrm>
            <a:off x="253174" y="2492896"/>
            <a:ext cx="6552728" cy="2123658"/>
          </a:xfrm>
          <a:prstGeom prst="rect">
            <a:avLst/>
          </a:prstGeom>
          <a:noFill/>
        </p:spPr>
        <p:txBody>
          <a:bodyPr wrap="square" rtlCol="0">
            <a:spAutoFit/>
          </a:bodyPr>
          <a:lstStyle/>
          <a:p>
            <a:pPr algn="ctr"/>
            <a:r>
              <a:rPr lang="nl-BE" sz="4400" dirty="0" smtClean="0">
                <a:solidFill>
                  <a:srgbClr val="F0AD00"/>
                </a:solidFill>
              </a:rPr>
              <a:t>VEILIGHEID, KWALITEIT, DUURZAAMHEID EN </a:t>
            </a:r>
          </a:p>
          <a:p>
            <a:pPr algn="ctr"/>
            <a:r>
              <a:rPr lang="nl-BE" sz="4400" dirty="0" smtClean="0">
                <a:solidFill>
                  <a:srgbClr val="F0AD00"/>
                </a:solidFill>
              </a:rPr>
              <a:t>MEER</a:t>
            </a:r>
            <a:endParaRPr lang="nl-BE" sz="3600" dirty="0">
              <a:solidFill>
                <a:srgbClr val="F0AD00"/>
              </a:solidFill>
            </a:endParaRPr>
          </a:p>
        </p:txBody>
      </p:sp>
    </p:spTree>
    <p:extLst>
      <p:ext uri="{BB962C8B-B14F-4D97-AF65-F5344CB8AC3E}">
        <p14:creationId xmlns:p14="http://schemas.microsoft.com/office/powerpoint/2010/main" val="16060785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lstStyle/>
          <a:p>
            <a:endParaRPr lang="nl-BE"/>
          </a:p>
        </p:txBody>
      </p:sp>
      <p:sp>
        <p:nvSpPr>
          <p:cNvPr id="3" name="Titel 2"/>
          <p:cNvSpPr>
            <a:spLocks noGrp="1"/>
          </p:cNvSpPr>
          <p:nvPr>
            <p:ph type="title"/>
          </p:nvPr>
        </p:nvSpPr>
        <p:spPr/>
        <p:txBody>
          <a:bodyPr/>
          <a:lstStyle/>
          <a:p>
            <a:r>
              <a:rPr lang="nl-BE" dirty="0" smtClean="0"/>
              <a:t>1. Aandacht voor veiligheid</a:t>
            </a:r>
            <a:endParaRPr lang="nl-BE" dirty="0"/>
          </a:p>
        </p:txBody>
      </p:sp>
    </p:spTree>
    <p:extLst>
      <p:ext uri="{BB962C8B-B14F-4D97-AF65-F5344CB8AC3E}">
        <p14:creationId xmlns:p14="http://schemas.microsoft.com/office/powerpoint/2010/main" val="29896154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Veiligheid op de werkvloer</a:t>
            </a:r>
            <a:endParaRPr lang="nl-NL" dirty="0"/>
          </a:p>
        </p:txBody>
      </p:sp>
      <p:pic>
        <p:nvPicPr>
          <p:cNvPr id="1026" name="Picture 2" descr="C:\Users\Het Beroepenhuis\Desktop\JOLIEN\Quiz industrie\Afbeeldingen voeding\DSC_00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71" t="14257"/>
          <a:stretch/>
        </p:blipFill>
        <p:spPr bwMode="auto">
          <a:xfrm>
            <a:off x="404664" y="1776082"/>
            <a:ext cx="3405386" cy="47410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et Beroepenhuis\Desktop\JOLIEN\Quiz industrie\Afbeeldingen voeding\DSC_0222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0" t="4374" r="32632"/>
          <a:stretch/>
        </p:blipFill>
        <p:spPr bwMode="auto">
          <a:xfrm>
            <a:off x="4000500" y="1776082"/>
            <a:ext cx="4743385" cy="474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411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70" y="620688"/>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420888"/>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7" y="678377"/>
            <a:ext cx="1180765" cy="1180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W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31" y="4489048"/>
            <a:ext cx="1221159" cy="1062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W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77" y="2498945"/>
            <a:ext cx="1241516" cy="1080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4196" y="4398502"/>
            <a:ext cx="1151116" cy="1151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p:cNvSpPr/>
          <p:nvPr/>
        </p:nvSpPr>
        <p:spPr>
          <a:xfrm>
            <a:off x="199772" y="3110450"/>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p>
        </p:txBody>
      </p:sp>
      <p:sp>
        <p:nvSpPr>
          <p:cNvPr id="11" name="Rechthoek 10"/>
          <p:cNvSpPr/>
          <p:nvPr/>
        </p:nvSpPr>
        <p:spPr>
          <a:xfrm>
            <a:off x="199772" y="5060019"/>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p>
        </p:txBody>
      </p:sp>
      <p:sp>
        <p:nvSpPr>
          <p:cNvPr id="12" name="Rechthoek 11"/>
          <p:cNvSpPr/>
          <p:nvPr/>
        </p:nvSpPr>
        <p:spPr>
          <a:xfrm>
            <a:off x="2028637" y="1341909"/>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4</a:t>
            </a:r>
          </a:p>
        </p:txBody>
      </p:sp>
      <p:sp>
        <p:nvSpPr>
          <p:cNvPr id="13" name="Rechthoek 12"/>
          <p:cNvSpPr/>
          <p:nvPr/>
        </p:nvSpPr>
        <p:spPr>
          <a:xfrm>
            <a:off x="2028608" y="3110450"/>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a:t>
            </a:r>
          </a:p>
        </p:txBody>
      </p:sp>
      <p:sp>
        <p:nvSpPr>
          <p:cNvPr id="14" name="Rechthoek 13"/>
          <p:cNvSpPr/>
          <p:nvPr/>
        </p:nvSpPr>
        <p:spPr>
          <a:xfrm>
            <a:off x="2080283" y="5091688"/>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6</a:t>
            </a:r>
          </a:p>
        </p:txBody>
      </p:sp>
      <p:sp>
        <p:nvSpPr>
          <p:cNvPr id="15" name="Rechthoek 14"/>
          <p:cNvSpPr/>
          <p:nvPr/>
        </p:nvSpPr>
        <p:spPr>
          <a:xfrm>
            <a:off x="4355976" y="274093"/>
            <a:ext cx="4572000" cy="6334811"/>
          </a:xfrm>
          <a:prstGeom prst="rect">
            <a:avLst/>
          </a:prstGeom>
        </p:spPr>
        <p:txBody>
          <a:bodyPr>
            <a:spAutoFit/>
          </a:bodyPr>
          <a:lstStyle/>
          <a:p>
            <a:pPr marL="342900" indent="-342900">
              <a:lnSpc>
                <a:spcPct val="150000"/>
              </a:lnSpc>
              <a:buClr>
                <a:schemeClr val="accent1"/>
              </a:buClr>
              <a:buFont typeface="+mj-lt"/>
              <a:buAutoNum type="alphaUcPeriod"/>
            </a:pPr>
            <a:r>
              <a:rPr lang="nl-BE" sz="2100" dirty="0" smtClean="0"/>
              <a:t>Eerste hulppost</a:t>
            </a:r>
          </a:p>
          <a:p>
            <a:pPr marL="342900" indent="-342900">
              <a:lnSpc>
                <a:spcPct val="150000"/>
              </a:lnSpc>
              <a:buClr>
                <a:schemeClr val="accent1"/>
              </a:buClr>
              <a:buFont typeface="+mj-lt"/>
              <a:buAutoNum type="alphaUcPeriod"/>
            </a:pPr>
            <a:r>
              <a:rPr lang="nl-BE" sz="2100" dirty="0" smtClean="0"/>
              <a:t>Nooduitgang</a:t>
            </a:r>
          </a:p>
          <a:p>
            <a:pPr marL="342900" indent="-342900">
              <a:lnSpc>
                <a:spcPct val="150000"/>
              </a:lnSpc>
              <a:buClr>
                <a:schemeClr val="accent1"/>
              </a:buClr>
              <a:buFont typeface="+mj-lt"/>
              <a:buAutoNum type="alphaUcPeriod"/>
            </a:pPr>
            <a:r>
              <a:rPr lang="nl-BE" sz="2100" dirty="0" smtClean="0"/>
              <a:t>Radioactief materiaal</a:t>
            </a:r>
          </a:p>
          <a:p>
            <a:pPr marL="342900" indent="-342900">
              <a:lnSpc>
                <a:spcPct val="150000"/>
              </a:lnSpc>
              <a:buClr>
                <a:schemeClr val="accent1"/>
              </a:buClr>
              <a:buFont typeface="+mj-lt"/>
              <a:buAutoNum type="alphaUcPeriod"/>
            </a:pPr>
            <a:r>
              <a:rPr lang="nl-BE" sz="2100" dirty="0" smtClean="0"/>
              <a:t>Algemeen verbod</a:t>
            </a:r>
          </a:p>
          <a:p>
            <a:pPr marL="342900" indent="-342900">
              <a:lnSpc>
                <a:spcPct val="150000"/>
              </a:lnSpc>
              <a:buClr>
                <a:schemeClr val="accent1"/>
              </a:buClr>
              <a:buFont typeface="+mj-lt"/>
              <a:buAutoNum type="alphaUcPeriod"/>
            </a:pPr>
            <a:r>
              <a:rPr lang="nl-BE" sz="2100" dirty="0" smtClean="0"/>
              <a:t>Giftig</a:t>
            </a:r>
            <a:r>
              <a:rPr lang="nl-BE" sz="2100" baseline="0" dirty="0" smtClean="0"/>
              <a:t> materiaal</a:t>
            </a:r>
          </a:p>
          <a:p>
            <a:pPr marL="342900" indent="-342900">
              <a:lnSpc>
                <a:spcPct val="150000"/>
              </a:lnSpc>
              <a:buClr>
                <a:schemeClr val="accent1"/>
              </a:buClr>
              <a:buFont typeface="+mj-lt"/>
              <a:buAutoNum type="alphaUcPeriod"/>
            </a:pPr>
            <a:r>
              <a:rPr lang="nl-BE" sz="2100" baseline="0" dirty="0" smtClean="0"/>
              <a:t>Gebruik een masker</a:t>
            </a:r>
          </a:p>
          <a:p>
            <a:pPr marL="342900" indent="-342900">
              <a:lnSpc>
                <a:spcPct val="150000"/>
              </a:lnSpc>
              <a:buClr>
                <a:schemeClr val="accent1"/>
              </a:buClr>
              <a:buFont typeface="+mj-lt"/>
              <a:buAutoNum type="alphaUcPeriod"/>
            </a:pPr>
            <a:r>
              <a:rPr lang="nl-BE" sz="2100" baseline="0" dirty="0" smtClean="0"/>
              <a:t>Laserstraal</a:t>
            </a:r>
          </a:p>
          <a:p>
            <a:pPr marL="342900" indent="-342900">
              <a:lnSpc>
                <a:spcPct val="150000"/>
              </a:lnSpc>
              <a:buClr>
                <a:schemeClr val="accent1"/>
              </a:buClr>
              <a:buFont typeface="+mj-lt"/>
              <a:buAutoNum type="alphaUcPeriod"/>
            </a:pPr>
            <a:r>
              <a:rPr lang="nl-BE" sz="2100" baseline="0" dirty="0" smtClean="0"/>
              <a:t>Bijtende substantie</a:t>
            </a:r>
          </a:p>
          <a:p>
            <a:pPr marL="342900" indent="-342900">
              <a:lnSpc>
                <a:spcPct val="150000"/>
              </a:lnSpc>
              <a:buClr>
                <a:schemeClr val="accent1"/>
              </a:buClr>
              <a:buFont typeface="+mj-lt"/>
              <a:buAutoNum type="alphaUcPeriod"/>
            </a:pPr>
            <a:r>
              <a:rPr lang="nl-BE" sz="2100" baseline="0" dirty="0" smtClean="0"/>
              <a:t>Arts</a:t>
            </a:r>
          </a:p>
          <a:p>
            <a:pPr marL="342900" indent="-342900">
              <a:lnSpc>
                <a:spcPct val="150000"/>
              </a:lnSpc>
              <a:buClr>
                <a:schemeClr val="accent1"/>
              </a:buClr>
              <a:buFont typeface="+mj-lt"/>
              <a:buAutoNum type="alphaUcPeriod"/>
            </a:pPr>
            <a:r>
              <a:rPr lang="nl-BE" sz="2100" baseline="0" dirty="0" smtClean="0"/>
              <a:t>Gebruik beschermende kledij</a:t>
            </a:r>
          </a:p>
          <a:p>
            <a:pPr marL="342900" indent="-342900">
              <a:lnSpc>
                <a:spcPct val="150000"/>
              </a:lnSpc>
              <a:buClr>
                <a:schemeClr val="accent1"/>
              </a:buClr>
              <a:buFont typeface="+mj-lt"/>
              <a:buAutoNum type="alphaUcPeriod"/>
            </a:pPr>
            <a:r>
              <a:rPr lang="nl-BE" sz="2100" baseline="0" dirty="0" smtClean="0"/>
              <a:t>Hier niet staan of wandelen</a:t>
            </a:r>
          </a:p>
          <a:p>
            <a:pPr marL="342900" indent="-342900">
              <a:lnSpc>
                <a:spcPct val="150000"/>
              </a:lnSpc>
              <a:buClr>
                <a:schemeClr val="accent1"/>
              </a:buClr>
              <a:buFont typeface="+mj-lt"/>
              <a:buAutoNum type="alphaUcPeriod"/>
            </a:pPr>
            <a:r>
              <a:rPr lang="nl-BE" sz="2100" baseline="0" dirty="0" smtClean="0"/>
              <a:t>Gebruik kleding met hoge zichtbaarheid</a:t>
            </a:r>
          </a:p>
        </p:txBody>
      </p:sp>
      <p:sp>
        <p:nvSpPr>
          <p:cNvPr id="16" name="Rechthoek 15"/>
          <p:cNvSpPr/>
          <p:nvPr/>
        </p:nvSpPr>
        <p:spPr>
          <a:xfrm>
            <a:off x="146379" y="1341909"/>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p>
        </p:txBody>
      </p:sp>
      <p:sp>
        <p:nvSpPr>
          <p:cNvPr id="17" name="Tekstvak 16"/>
          <p:cNvSpPr txBox="1"/>
          <p:nvPr/>
        </p:nvSpPr>
        <p:spPr>
          <a:xfrm>
            <a:off x="7023604" y="6321206"/>
            <a:ext cx="3240360" cy="307777"/>
          </a:xfrm>
          <a:prstGeom prst="rect">
            <a:avLst/>
          </a:prstGeom>
          <a:noFill/>
        </p:spPr>
        <p:txBody>
          <a:bodyPr wrap="square" rtlCol="0">
            <a:spAutoFit/>
          </a:bodyPr>
          <a:lstStyle/>
          <a:p>
            <a:r>
              <a:rPr lang="nl-BE" sz="1400" dirty="0" smtClean="0"/>
              <a:t>Bron: ISO 7010:2011</a:t>
            </a:r>
            <a:endParaRPr lang="nl-BE" sz="1400" dirty="0"/>
          </a:p>
        </p:txBody>
      </p:sp>
    </p:spTree>
    <p:extLst>
      <p:ext uri="{BB962C8B-B14F-4D97-AF65-F5344CB8AC3E}">
        <p14:creationId xmlns:p14="http://schemas.microsoft.com/office/powerpoint/2010/main" val="27390227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28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ijdelijke aanduiding voor inhoud 3"/>
          <p:cNvGraphicFramePr>
            <a:graphicFrameLocks/>
          </p:cNvGraphicFramePr>
          <p:nvPr>
            <p:extLst>
              <p:ext uri="{D42A27DB-BD31-4B8C-83A1-F6EECF244321}">
                <p14:modId xmlns:p14="http://schemas.microsoft.com/office/powerpoint/2010/main" val="3617149729"/>
              </p:ext>
            </p:extLst>
          </p:nvPr>
        </p:nvGraphicFramePr>
        <p:xfrm>
          <a:off x="338929" y="762222"/>
          <a:ext cx="8508296" cy="5465532"/>
        </p:xfrm>
        <a:graphic>
          <a:graphicData uri="http://schemas.openxmlformats.org/drawingml/2006/table">
            <a:tbl>
              <a:tblPr firstRow="1" bandRow="1">
                <a:tableStyleId>{5940675A-B579-460E-94D1-54222C63F5DA}</a:tableStyleId>
              </a:tblPr>
              <a:tblGrid>
                <a:gridCol w="4254148"/>
                <a:gridCol w="4254148"/>
              </a:tblGrid>
              <a:tr h="1821844">
                <a:tc>
                  <a:txBody>
                    <a:bodyPr/>
                    <a:lstStyle/>
                    <a:p>
                      <a:endParaRPr lang="nl-BE" dirty="0"/>
                    </a:p>
                  </a:txBody>
                  <a:tcPr/>
                </a:tc>
                <a:tc>
                  <a:txBody>
                    <a:bodyPr/>
                    <a:lstStyle/>
                    <a:p>
                      <a:endParaRPr lang="nl-BE" dirty="0"/>
                    </a:p>
                  </a:txBody>
                  <a:tcPr/>
                </a:tc>
              </a:tr>
              <a:tr h="1821844">
                <a:tc>
                  <a:txBody>
                    <a:bodyPr/>
                    <a:lstStyle/>
                    <a:p>
                      <a:endParaRPr lang="nl-BE" dirty="0"/>
                    </a:p>
                  </a:txBody>
                  <a:tcPr/>
                </a:tc>
                <a:tc>
                  <a:txBody>
                    <a:bodyPr/>
                    <a:lstStyle/>
                    <a:p>
                      <a:endParaRPr lang="nl-BE" dirty="0"/>
                    </a:p>
                  </a:txBody>
                  <a:tcPr/>
                </a:tc>
              </a:tr>
              <a:tr h="1821844">
                <a:tc>
                  <a:txBody>
                    <a:bodyPr/>
                    <a:lstStyle/>
                    <a:p>
                      <a:endParaRPr lang="nl-BE" dirty="0"/>
                    </a:p>
                  </a:txBody>
                  <a:tcPr/>
                </a:tc>
                <a:tc>
                  <a:txBody>
                    <a:bodyPr/>
                    <a:lstStyle/>
                    <a:p>
                      <a:endParaRPr lang="nl-BE" dirty="0"/>
                    </a:p>
                  </a:txBody>
                  <a:tcPr/>
                </a:tc>
              </a:tr>
            </a:tbl>
          </a:graphicData>
        </a:graphic>
      </p:graphicFrame>
      <p:pic>
        <p:nvPicPr>
          <p:cNvPr id="4" name="Picture 2" descr="P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02" y="858564"/>
            <a:ext cx="1537181" cy="15371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00" y="2720456"/>
            <a:ext cx="1451782" cy="1451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W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02" y="4626132"/>
            <a:ext cx="1448251" cy="12599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1159" y="919457"/>
            <a:ext cx="1400345" cy="1400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W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752" y="2838366"/>
            <a:ext cx="1472394" cy="12809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7963" y="4680456"/>
            <a:ext cx="1365183" cy="136518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2483768" y="1119473"/>
            <a:ext cx="2233396" cy="1200329"/>
          </a:xfrm>
          <a:prstGeom prst="rect">
            <a:avLst/>
          </a:prstGeom>
          <a:noFill/>
        </p:spPr>
        <p:txBody>
          <a:bodyPr wrap="square" rtlCol="0">
            <a:spAutoFit/>
          </a:bodyPr>
          <a:lstStyle/>
          <a:p>
            <a:r>
              <a:rPr lang="nl-BE" sz="2400" dirty="0" smtClean="0"/>
              <a:t>K. Hier niet staan of wandelen</a:t>
            </a:r>
            <a:endParaRPr lang="nl-BE" sz="2400" dirty="0"/>
          </a:p>
        </p:txBody>
      </p:sp>
      <p:sp>
        <p:nvSpPr>
          <p:cNvPr id="11" name="Tekstvak 10"/>
          <p:cNvSpPr txBox="1"/>
          <p:nvPr/>
        </p:nvSpPr>
        <p:spPr>
          <a:xfrm>
            <a:off x="2452167" y="3254733"/>
            <a:ext cx="2233396" cy="830997"/>
          </a:xfrm>
          <a:prstGeom prst="rect">
            <a:avLst/>
          </a:prstGeom>
          <a:noFill/>
        </p:spPr>
        <p:txBody>
          <a:bodyPr wrap="square" rtlCol="0">
            <a:spAutoFit/>
          </a:bodyPr>
          <a:lstStyle/>
          <a:p>
            <a:r>
              <a:rPr lang="nl-BE" sz="2400" dirty="0" smtClean="0"/>
              <a:t>F. Gebruik een masker</a:t>
            </a:r>
            <a:endParaRPr lang="nl-BE" sz="2400" dirty="0"/>
          </a:p>
        </p:txBody>
      </p:sp>
      <p:sp>
        <p:nvSpPr>
          <p:cNvPr id="12" name="Tekstvak 11"/>
          <p:cNvSpPr txBox="1"/>
          <p:nvPr/>
        </p:nvSpPr>
        <p:spPr>
          <a:xfrm>
            <a:off x="2444949" y="4947548"/>
            <a:ext cx="2233396" cy="830997"/>
          </a:xfrm>
          <a:prstGeom prst="rect">
            <a:avLst/>
          </a:prstGeom>
          <a:noFill/>
        </p:spPr>
        <p:txBody>
          <a:bodyPr wrap="square" rtlCol="0">
            <a:spAutoFit/>
          </a:bodyPr>
          <a:lstStyle/>
          <a:p>
            <a:r>
              <a:rPr lang="nl-BE" sz="2400" dirty="0" smtClean="0"/>
              <a:t>C. Radioactief materiaal</a:t>
            </a:r>
            <a:endParaRPr lang="nl-BE" sz="2400" dirty="0"/>
          </a:p>
        </p:txBody>
      </p:sp>
      <p:sp>
        <p:nvSpPr>
          <p:cNvPr id="13" name="Tekstvak 12"/>
          <p:cNvSpPr txBox="1"/>
          <p:nvPr/>
        </p:nvSpPr>
        <p:spPr>
          <a:xfrm>
            <a:off x="6464825" y="976319"/>
            <a:ext cx="2233396" cy="1569660"/>
          </a:xfrm>
          <a:prstGeom prst="rect">
            <a:avLst/>
          </a:prstGeom>
          <a:noFill/>
        </p:spPr>
        <p:txBody>
          <a:bodyPr wrap="square" rtlCol="0">
            <a:spAutoFit/>
          </a:bodyPr>
          <a:lstStyle/>
          <a:p>
            <a:r>
              <a:rPr lang="nl-BE" sz="2400" dirty="0" smtClean="0"/>
              <a:t>L. Gebruik kleding met hoge zichtbaarheid</a:t>
            </a:r>
            <a:endParaRPr lang="nl-BE" sz="2400" dirty="0"/>
          </a:p>
        </p:txBody>
      </p:sp>
      <p:sp>
        <p:nvSpPr>
          <p:cNvPr id="14" name="Tekstvak 13"/>
          <p:cNvSpPr txBox="1"/>
          <p:nvPr/>
        </p:nvSpPr>
        <p:spPr>
          <a:xfrm>
            <a:off x="6531123" y="3271484"/>
            <a:ext cx="2233396" cy="830997"/>
          </a:xfrm>
          <a:prstGeom prst="rect">
            <a:avLst/>
          </a:prstGeom>
          <a:noFill/>
        </p:spPr>
        <p:txBody>
          <a:bodyPr wrap="square" rtlCol="0">
            <a:spAutoFit/>
          </a:bodyPr>
          <a:lstStyle/>
          <a:p>
            <a:r>
              <a:rPr lang="nl-BE" sz="2400" dirty="0" smtClean="0"/>
              <a:t>H. Bijtende substantie</a:t>
            </a:r>
            <a:endParaRPr lang="nl-BE" sz="2400" dirty="0"/>
          </a:p>
        </p:txBody>
      </p:sp>
      <p:sp>
        <p:nvSpPr>
          <p:cNvPr id="15" name="Tekstvak 14"/>
          <p:cNvSpPr txBox="1"/>
          <p:nvPr/>
        </p:nvSpPr>
        <p:spPr>
          <a:xfrm>
            <a:off x="6531123" y="5055115"/>
            <a:ext cx="2382290" cy="830997"/>
          </a:xfrm>
          <a:prstGeom prst="rect">
            <a:avLst/>
          </a:prstGeom>
          <a:noFill/>
        </p:spPr>
        <p:txBody>
          <a:bodyPr wrap="square" rtlCol="0">
            <a:spAutoFit/>
          </a:bodyPr>
          <a:lstStyle/>
          <a:p>
            <a:r>
              <a:rPr lang="nl-BE" sz="2400" dirty="0" smtClean="0"/>
              <a:t>A. Eerste hulppost</a:t>
            </a:r>
            <a:endParaRPr lang="nl-BE" sz="2400" dirty="0"/>
          </a:p>
        </p:txBody>
      </p:sp>
      <p:sp>
        <p:nvSpPr>
          <p:cNvPr id="16" name="Rechthoek 15"/>
          <p:cNvSpPr/>
          <p:nvPr/>
        </p:nvSpPr>
        <p:spPr>
          <a:xfrm>
            <a:off x="338928" y="761054"/>
            <a:ext cx="470573" cy="584775"/>
          </a:xfrm>
          <a:prstGeom prst="rect">
            <a:avLst/>
          </a:prstGeom>
          <a:noFill/>
        </p:spPr>
        <p:txBody>
          <a:bodyPr wrap="square" lIns="91440" tIns="45720" rIns="91440" bIns="45720">
            <a:spAutoFit/>
          </a:bodyPr>
          <a:lstStyle/>
          <a:p>
            <a:pPr algn="ctr"/>
            <a:r>
              <a:rPr lang="nl-NL"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endPar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7" name="Rechthoek 16"/>
          <p:cNvSpPr/>
          <p:nvPr/>
        </p:nvSpPr>
        <p:spPr>
          <a:xfrm>
            <a:off x="338929" y="2545979"/>
            <a:ext cx="470573"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p>
        </p:txBody>
      </p:sp>
      <p:sp>
        <p:nvSpPr>
          <p:cNvPr id="18" name="Rechthoek 17"/>
          <p:cNvSpPr/>
          <p:nvPr/>
        </p:nvSpPr>
        <p:spPr>
          <a:xfrm>
            <a:off x="338929" y="4388067"/>
            <a:ext cx="470573"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p>
        </p:txBody>
      </p:sp>
      <p:sp>
        <p:nvSpPr>
          <p:cNvPr id="19" name="Rechthoek 18"/>
          <p:cNvSpPr/>
          <p:nvPr/>
        </p:nvSpPr>
        <p:spPr>
          <a:xfrm>
            <a:off x="4567452" y="761053"/>
            <a:ext cx="470573"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4</a:t>
            </a:r>
          </a:p>
        </p:txBody>
      </p:sp>
      <p:sp>
        <p:nvSpPr>
          <p:cNvPr id="20" name="Rechthoek 19"/>
          <p:cNvSpPr/>
          <p:nvPr/>
        </p:nvSpPr>
        <p:spPr>
          <a:xfrm>
            <a:off x="4567452" y="4388068"/>
            <a:ext cx="470573" cy="584775"/>
          </a:xfrm>
          <a:prstGeom prst="rect">
            <a:avLst/>
          </a:prstGeom>
          <a:noFill/>
        </p:spPr>
        <p:txBody>
          <a:bodyPr wrap="square" lIns="91440" tIns="45720" rIns="91440" bIns="45720">
            <a:spAutoFit/>
          </a:bodyPr>
          <a:lstStyle/>
          <a:p>
            <a:pPr algn="ctr"/>
            <a:r>
              <a:rPr lang="nl-NL"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6</a:t>
            </a:r>
            <a:endPar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1" name="Rechthoek 20"/>
          <p:cNvSpPr/>
          <p:nvPr/>
        </p:nvSpPr>
        <p:spPr>
          <a:xfrm>
            <a:off x="4567452" y="2545979"/>
            <a:ext cx="470573" cy="584775"/>
          </a:xfrm>
          <a:prstGeom prst="rect">
            <a:avLst/>
          </a:prstGeom>
          <a:noFill/>
        </p:spPr>
        <p:txBody>
          <a:bodyPr wrap="square" lIns="91440" tIns="45720" rIns="91440" bIns="45720">
            <a:spAutoFit/>
          </a:bodyPr>
          <a:lstStyle/>
          <a:p>
            <a:pPr algn="ctr"/>
            <a:r>
              <a:rPr lang="nl-NL"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a:t>
            </a:r>
            <a:endPar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976970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ijdelijke aanduiding voor inhoud 3"/>
          <p:cNvGraphicFramePr>
            <a:graphicFrameLocks/>
          </p:cNvGraphicFramePr>
          <p:nvPr>
            <p:extLst>
              <p:ext uri="{D42A27DB-BD31-4B8C-83A1-F6EECF244321}">
                <p14:modId xmlns:p14="http://schemas.microsoft.com/office/powerpoint/2010/main" val="393899737"/>
              </p:ext>
            </p:extLst>
          </p:nvPr>
        </p:nvGraphicFramePr>
        <p:xfrm>
          <a:off x="323528" y="692694"/>
          <a:ext cx="8431546" cy="5472609"/>
        </p:xfrm>
        <a:graphic>
          <a:graphicData uri="http://schemas.openxmlformats.org/drawingml/2006/table">
            <a:tbl>
              <a:tblPr firstRow="1" bandRow="1">
                <a:tableStyleId>{5940675A-B579-460E-94D1-54222C63F5DA}</a:tableStyleId>
              </a:tblPr>
              <a:tblGrid>
                <a:gridCol w="4215773"/>
                <a:gridCol w="4215773"/>
              </a:tblGrid>
              <a:tr h="1824203">
                <a:tc>
                  <a:txBody>
                    <a:bodyPr/>
                    <a:lstStyle/>
                    <a:p>
                      <a:endParaRPr lang="nl-BE" dirty="0"/>
                    </a:p>
                  </a:txBody>
                  <a:tcPr/>
                </a:tc>
                <a:tc>
                  <a:txBody>
                    <a:bodyPr/>
                    <a:lstStyle/>
                    <a:p>
                      <a:endParaRPr lang="nl-BE" dirty="0"/>
                    </a:p>
                  </a:txBody>
                  <a:tcPr/>
                </a:tc>
              </a:tr>
              <a:tr h="1824203">
                <a:tc>
                  <a:txBody>
                    <a:bodyPr/>
                    <a:lstStyle/>
                    <a:p>
                      <a:endParaRPr lang="nl-BE" dirty="0"/>
                    </a:p>
                  </a:txBody>
                  <a:tcPr/>
                </a:tc>
                <a:tc>
                  <a:txBody>
                    <a:bodyPr/>
                    <a:lstStyle/>
                    <a:p>
                      <a:endParaRPr lang="nl-BE" dirty="0"/>
                    </a:p>
                  </a:txBody>
                  <a:tcPr/>
                </a:tc>
              </a:tr>
              <a:tr h="1824203">
                <a:tc>
                  <a:txBody>
                    <a:bodyPr/>
                    <a:lstStyle/>
                    <a:p>
                      <a:endParaRPr lang="nl-BE" dirty="0"/>
                    </a:p>
                  </a:txBody>
                  <a:tcPr/>
                </a:tc>
                <a:tc>
                  <a:txBody>
                    <a:bodyPr/>
                    <a:lstStyle/>
                    <a:p>
                      <a:endParaRPr lang="nl-BE" dirty="0"/>
                    </a:p>
                  </a:txBody>
                  <a:tcPr/>
                </a:tc>
              </a:tr>
            </a:tbl>
          </a:graphicData>
        </a:graphic>
      </p:graphicFrame>
      <p:sp>
        <p:nvSpPr>
          <p:cNvPr id="3" name="Tekstvak 2"/>
          <p:cNvSpPr txBox="1"/>
          <p:nvPr/>
        </p:nvSpPr>
        <p:spPr>
          <a:xfrm>
            <a:off x="2239194" y="1048369"/>
            <a:ext cx="2229855" cy="461665"/>
          </a:xfrm>
          <a:prstGeom prst="rect">
            <a:avLst/>
          </a:prstGeom>
          <a:noFill/>
        </p:spPr>
        <p:txBody>
          <a:bodyPr wrap="square" rtlCol="0">
            <a:spAutoFit/>
          </a:bodyPr>
          <a:lstStyle/>
          <a:p>
            <a:r>
              <a:rPr lang="nl-BE" sz="2400" dirty="0"/>
              <a:t>B</a:t>
            </a:r>
            <a:r>
              <a:rPr lang="nl-BE" sz="2400" dirty="0" smtClean="0"/>
              <a:t>. Nooduitgang</a:t>
            </a:r>
            <a:endParaRPr lang="nl-BE" sz="2400" dirty="0"/>
          </a:p>
        </p:txBody>
      </p:sp>
      <p:sp>
        <p:nvSpPr>
          <p:cNvPr id="4" name="Tekstvak 3"/>
          <p:cNvSpPr txBox="1"/>
          <p:nvPr/>
        </p:nvSpPr>
        <p:spPr>
          <a:xfrm>
            <a:off x="2220169" y="3010212"/>
            <a:ext cx="2213250" cy="830997"/>
          </a:xfrm>
          <a:prstGeom prst="rect">
            <a:avLst/>
          </a:prstGeom>
          <a:noFill/>
        </p:spPr>
        <p:txBody>
          <a:bodyPr wrap="square" rtlCol="0">
            <a:spAutoFit/>
          </a:bodyPr>
          <a:lstStyle/>
          <a:p>
            <a:r>
              <a:rPr lang="nl-BE" sz="2400" dirty="0" smtClean="0"/>
              <a:t>D. Algemeen verbod</a:t>
            </a:r>
            <a:endParaRPr lang="nl-BE" sz="2400" dirty="0"/>
          </a:p>
        </p:txBody>
      </p:sp>
      <p:sp>
        <p:nvSpPr>
          <p:cNvPr id="5" name="Tekstvak 4"/>
          <p:cNvSpPr txBox="1"/>
          <p:nvPr/>
        </p:nvSpPr>
        <p:spPr>
          <a:xfrm>
            <a:off x="2255799" y="4974267"/>
            <a:ext cx="2213250" cy="830997"/>
          </a:xfrm>
          <a:prstGeom prst="rect">
            <a:avLst/>
          </a:prstGeom>
          <a:noFill/>
        </p:spPr>
        <p:txBody>
          <a:bodyPr wrap="square" rtlCol="0">
            <a:spAutoFit/>
          </a:bodyPr>
          <a:lstStyle/>
          <a:p>
            <a:r>
              <a:rPr lang="nl-BE" sz="2400" dirty="0" smtClean="0"/>
              <a:t>E. Giftig materiaal</a:t>
            </a:r>
            <a:endParaRPr lang="nl-BE" sz="2400" dirty="0"/>
          </a:p>
        </p:txBody>
      </p:sp>
      <p:sp>
        <p:nvSpPr>
          <p:cNvPr id="6" name="Tekstvak 5"/>
          <p:cNvSpPr txBox="1"/>
          <p:nvPr/>
        </p:nvSpPr>
        <p:spPr>
          <a:xfrm>
            <a:off x="6516216" y="1417700"/>
            <a:ext cx="2213250" cy="461665"/>
          </a:xfrm>
          <a:prstGeom prst="rect">
            <a:avLst/>
          </a:prstGeom>
          <a:noFill/>
        </p:spPr>
        <p:txBody>
          <a:bodyPr wrap="square" rtlCol="0">
            <a:spAutoFit/>
          </a:bodyPr>
          <a:lstStyle/>
          <a:p>
            <a:r>
              <a:rPr lang="nl-BE" sz="2400" dirty="0" smtClean="0"/>
              <a:t>G. Laserstraal</a:t>
            </a:r>
            <a:endParaRPr lang="nl-BE" sz="2400" dirty="0"/>
          </a:p>
        </p:txBody>
      </p:sp>
      <p:sp>
        <p:nvSpPr>
          <p:cNvPr id="7" name="Tekstvak 6"/>
          <p:cNvSpPr txBox="1"/>
          <p:nvPr/>
        </p:nvSpPr>
        <p:spPr>
          <a:xfrm>
            <a:off x="6516216" y="3129161"/>
            <a:ext cx="2213250" cy="461665"/>
          </a:xfrm>
          <a:prstGeom prst="rect">
            <a:avLst/>
          </a:prstGeom>
          <a:noFill/>
        </p:spPr>
        <p:txBody>
          <a:bodyPr wrap="square" rtlCol="0">
            <a:spAutoFit/>
          </a:bodyPr>
          <a:lstStyle/>
          <a:p>
            <a:r>
              <a:rPr lang="nl-BE" sz="2400" dirty="0" smtClean="0"/>
              <a:t>I. Arts</a:t>
            </a:r>
            <a:endParaRPr lang="nl-BE" sz="2400" dirty="0"/>
          </a:p>
        </p:txBody>
      </p:sp>
      <p:sp>
        <p:nvSpPr>
          <p:cNvPr id="8" name="Tekstvak 7"/>
          <p:cNvSpPr txBox="1"/>
          <p:nvPr/>
        </p:nvSpPr>
        <p:spPr>
          <a:xfrm>
            <a:off x="6442441" y="4734866"/>
            <a:ext cx="2360800" cy="1200329"/>
          </a:xfrm>
          <a:prstGeom prst="rect">
            <a:avLst/>
          </a:prstGeom>
          <a:noFill/>
        </p:spPr>
        <p:txBody>
          <a:bodyPr wrap="square" rtlCol="0">
            <a:spAutoFit/>
          </a:bodyPr>
          <a:lstStyle/>
          <a:p>
            <a:r>
              <a:rPr lang="nl-BE" sz="2400" dirty="0" smtClean="0"/>
              <a:t>J. Gebruik beschermende kledij</a:t>
            </a:r>
            <a:endParaRPr lang="nl-BE" sz="2400" dirty="0"/>
          </a:p>
        </p:txBody>
      </p:sp>
      <p:pic>
        <p:nvPicPr>
          <p:cNvPr id="9" name="Picture 2" descr="P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7" y="2700830"/>
            <a:ext cx="1449763" cy="14497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W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631" y="1008828"/>
            <a:ext cx="1416328" cy="12322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W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7" y="4557016"/>
            <a:ext cx="1476162" cy="1284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631" y="2700830"/>
            <a:ext cx="1429719" cy="14297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M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0281" y="4557016"/>
            <a:ext cx="1382471" cy="1382471"/>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p:cNvPicPr>
            <a:picLocks noChangeAspect="1"/>
          </p:cNvPicPr>
          <p:nvPr/>
        </p:nvPicPr>
        <p:blipFill rotWithShape="1">
          <a:blip r:embed="rId7" cstate="print">
            <a:extLst>
              <a:ext uri="{28A0092B-C50C-407E-A947-70E740481C1C}">
                <a14:useLocalDpi xmlns:a14="http://schemas.microsoft.com/office/drawing/2010/main" val="0"/>
              </a:ext>
            </a:extLst>
          </a:blip>
          <a:srcRect l="4079" t="4832" r="3989" b="4078"/>
          <a:stretch/>
        </p:blipFill>
        <p:spPr>
          <a:xfrm>
            <a:off x="560387" y="891619"/>
            <a:ext cx="1384573" cy="1371864"/>
          </a:xfrm>
          <a:prstGeom prst="rect">
            <a:avLst/>
          </a:prstGeom>
        </p:spPr>
      </p:pic>
    </p:spTree>
    <p:extLst>
      <p:ext uri="{BB962C8B-B14F-4D97-AF65-F5344CB8AC3E}">
        <p14:creationId xmlns:p14="http://schemas.microsoft.com/office/powerpoint/2010/main" val="27966435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lstStyle/>
          <a:p>
            <a:endParaRPr lang="nl-BE"/>
          </a:p>
        </p:txBody>
      </p:sp>
      <p:sp>
        <p:nvSpPr>
          <p:cNvPr id="3" name="Titel 2"/>
          <p:cNvSpPr>
            <a:spLocks noGrp="1"/>
          </p:cNvSpPr>
          <p:nvPr>
            <p:ph type="title"/>
          </p:nvPr>
        </p:nvSpPr>
        <p:spPr/>
        <p:txBody>
          <a:bodyPr/>
          <a:lstStyle/>
          <a:p>
            <a:r>
              <a:rPr lang="nl-BE" dirty="0" smtClean="0"/>
              <a:t>2. kwaliteit, duurzaamheid en milieu</a:t>
            </a:r>
            <a:endParaRPr lang="nl-BE" dirty="0"/>
          </a:p>
        </p:txBody>
      </p:sp>
    </p:spTree>
    <p:extLst>
      <p:ext uri="{BB962C8B-B14F-4D97-AF65-F5344CB8AC3E}">
        <p14:creationId xmlns:p14="http://schemas.microsoft.com/office/powerpoint/2010/main" val="41526481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ppels, Red, Vruchten, Orchar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46"/>
          <a:stretch/>
        </p:blipFill>
        <p:spPr bwMode="auto">
          <a:xfrm>
            <a:off x="553243" y="2643551"/>
            <a:ext cx="2256749" cy="1860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labelinfo.be/image/show/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7457" y="5303857"/>
            <a:ext cx="1246198" cy="1246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Wasmachine, Huishoudelijke Apparat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46" b="25471"/>
          <a:stretch/>
        </p:blipFill>
        <p:spPr bwMode="auto">
          <a:xfrm>
            <a:off x="6133185" y="352263"/>
            <a:ext cx="2370567" cy="1990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innen, Bedlinnen, Strijkservice, Pers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4291" y="548680"/>
            <a:ext cx="2677148" cy="17819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labelinfo.be/image/show/1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667" y="5317099"/>
            <a:ext cx="1246198" cy="12461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Kleurpotloden, Kleur, Schilderij, Tekening, Gekleurde"/>
          <p:cNvPicPr>
            <a:picLocks noChangeAspect="1" noChangeArrowheads="1"/>
          </p:cNvPicPr>
          <p:nvPr/>
        </p:nvPicPr>
        <p:blipFill rotWithShape="1">
          <a:blip r:embed="rId7">
            <a:extLst>
              <a:ext uri="{28A0092B-C50C-407E-A947-70E740481C1C}">
                <a14:useLocalDpi xmlns:a14="http://schemas.microsoft.com/office/drawing/2010/main" val="0"/>
              </a:ext>
            </a:extLst>
          </a:blip>
          <a:srcRect l="23289" t="15612" r="6164"/>
          <a:stretch/>
        </p:blipFill>
        <p:spPr bwMode="auto">
          <a:xfrm>
            <a:off x="556040" y="548679"/>
            <a:ext cx="2253952" cy="1781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pfidistribution.com/items/product/56/directive-europeenn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476" t="11930" r="11476" b="4504"/>
          <a:stretch/>
        </p:blipFill>
        <p:spPr bwMode="auto">
          <a:xfrm>
            <a:off x="300138" y="5317099"/>
            <a:ext cx="1189550" cy="1156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labelinfo.be/image/show/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7801" y="5317099"/>
            <a:ext cx="1231965" cy="12319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www.labelinfo.be/image/show/2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8345" y="5335067"/>
            <a:ext cx="1210262" cy="1210262"/>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556040" y="1745880"/>
            <a:ext cx="455159" cy="584775"/>
          </a:xfrm>
          <a:prstGeom prst="rect">
            <a:avLst/>
          </a:prstGeom>
          <a:noFill/>
        </p:spPr>
        <p:txBody>
          <a:bodyPr wrap="square" lIns="91440" tIns="45720" rIns="91440" bIns="45720">
            <a:spAutoFit/>
          </a:bodyPr>
          <a:lstStyle/>
          <a:p>
            <a:pPr algn="ctr"/>
            <a:r>
              <a:rPr lang="nl-NL"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endPar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5" name="Rechthoek 14"/>
          <p:cNvSpPr/>
          <p:nvPr/>
        </p:nvSpPr>
        <p:spPr>
          <a:xfrm>
            <a:off x="3570826" y="4707272"/>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a:t>
            </a:r>
          </a:p>
        </p:txBody>
      </p:sp>
      <p:sp>
        <p:nvSpPr>
          <p:cNvPr id="16" name="Rechthoek 15"/>
          <p:cNvSpPr/>
          <p:nvPr/>
        </p:nvSpPr>
        <p:spPr>
          <a:xfrm>
            <a:off x="2140647" y="4701342"/>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a:t>
            </a:r>
          </a:p>
        </p:txBody>
      </p:sp>
      <p:sp>
        <p:nvSpPr>
          <p:cNvPr id="17" name="Rechthoek 16"/>
          <p:cNvSpPr/>
          <p:nvPr/>
        </p:nvSpPr>
        <p:spPr>
          <a:xfrm>
            <a:off x="667334" y="4707273"/>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a:t>
            </a:r>
          </a:p>
        </p:txBody>
      </p:sp>
      <p:sp>
        <p:nvSpPr>
          <p:cNvPr id="18" name="Rechthoek 17"/>
          <p:cNvSpPr/>
          <p:nvPr/>
        </p:nvSpPr>
        <p:spPr>
          <a:xfrm>
            <a:off x="556040" y="3929516"/>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4</a:t>
            </a:r>
          </a:p>
        </p:txBody>
      </p:sp>
      <p:sp>
        <p:nvSpPr>
          <p:cNvPr id="20" name="Rechthoek 19"/>
          <p:cNvSpPr/>
          <p:nvPr/>
        </p:nvSpPr>
        <p:spPr>
          <a:xfrm>
            <a:off x="6137801" y="1758213"/>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p>
        </p:txBody>
      </p:sp>
      <p:sp>
        <p:nvSpPr>
          <p:cNvPr id="21" name="Rechthoek 20"/>
          <p:cNvSpPr/>
          <p:nvPr/>
        </p:nvSpPr>
        <p:spPr>
          <a:xfrm>
            <a:off x="3154291" y="1745879"/>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p>
        </p:txBody>
      </p:sp>
      <p:sp>
        <p:nvSpPr>
          <p:cNvPr id="22" name="Rechthoek 21"/>
          <p:cNvSpPr/>
          <p:nvPr/>
        </p:nvSpPr>
        <p:spPr>
          <a:xfrm>
            <a:off x="7999513" y="4707270"/>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a:t>
            </a:r>
          </a:p>
        </p:txBody>
      </p:sp>
      <p:sp>
        <p:nvSpPr>
          <p:cNvPr id="23" name="Rechthoek 22"/>
          <p:cNvSpPr/>
          <p:nvPr/>
        </p:nvSpPr>
        <p:spPr>
          <a:xfrm>
            <a:off x="6526203" y="4707271"/>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a:t>
            </a:r>
          </a:p>
        </p:txBody>
      </p:sp>
      <p:sp>
        <p:nvSpPr>
          <p:cNvPr id="24" name="Rechthoek 23"/>
          <p:cNvSpPr/>
          <p:nvPr/>
        </p:nvSpPr>
        <p:spPr>
          <a:xfrm>
            <a:off x="5116003" y="4701341"/>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t>
            </a:r>
          </a:p>
        </p:txBody>
      </p:sp>
      <p:pic>
        <p:nvPicPr>
          <p:cNvPr id="27" name="Picture 2" descr="http://upload.wikimedia.org/wikipedia/commons/9/9f/Schoonmaakmiddelen.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78" t="3776" b="6121"/>
          <a:stretch/>
        </p:blipFill>
        <p:spPr bwMode="auto">
          <a:xfrm>
            <a:off x="6137801" y="2643551"/>
            <a:ext cx="2370567" cy="1856811"/>
          </a:xfrm>
          <a:prstGeom prst="rect">
            <a:avLst/>
          </a:prstGeom>
          <a:noFill/>
          <a:extLst>
            <a:ext uri="{909E8E84-426E-40DD-AFC4-6F175D3DCCD1}">
              <a14:hiddenFill xmlns:a14="http://schemas.microsoft.com/office/drawing/2010/main">
                <a:solidFill>
                  <a:srgbClr val="FFFFFF"/>
                </a:solidFill>
              </a14:hiddenFill>
            </a:ext>
          </a:extLst>
        </p:spPr>
      </p:pic>
      <p:pic>
        <p:nvPicPr>
          <p:cNvPr id="25" name="Afbeelding 24" descr="C:\Users\Het Beroepenhuis\Downloads\label_washers.jpg"/>
          <p:cNvPicPr/>
          <p:nvPr/>
        </p:nvPicPr>
        <p:blipFill>
          <a:blip r:embed="rId12">
            <a:extLst>
              <a:ext uri="{28A0092B-C50C-407E-A947-70E740481C1C}">
                <a14:useLocalDpi xmlns:a14="http://schemas.microsoft.com/office/drawing/2010/main" val="0"/>
              </a:ext>
            </a:extLst>
          </a:blip>
          <a:srcRect/>
          <a:stretch>
            <a:fillRect/>
          </a:stretch>
        </p:blipFill>
        <p:spPr bwMode="auto">
          <a:xfrm>
            <a:off x="4696629" y="5317099"/>
            <a:ext cx="1170661" cy="1407795"/>
          </a:xfrm>
          <a:prstGeom prst="rect">
            <a:avLst/>
          </a:prstGeom>
          <a:noFill/>
          <a:ln>
            <a:noFill/>
          </a:ln>
        </p:spPr>
      </p:pic>
      <p:pic>
        <p:nvPicPr>
          <p:cNvPr id="29" name="Picture 3" descr="C:\Users\Beroepenhuis\Dropbox\Schermafdrukken\Schermafdruk 2016-06-05 16.04.58.png"/>
          <p:cNvPicPr>
            <a:picLocks noChangeAspect="1" noChangeArrowheads="1"/>
          </p:cNvPicPr>
          <p:nvPr/>
        </p:nvPicPr>
        <p:blipFill rotWithShape="1">
          <a:blip r:embed="rId13">
            <a:extLst>
              <a:ext uri="{28A0092B-C50C-407E-A947-70E740481C1C}">
                <a14:useLocalDpi xmlns:a14="http://schemas.microsoft.com/office/drawing/2010/main" val="0"/>
              </a:ext>
            </a:extLst>
          </a:blip>
          <a:srcRect l="47281" t="16752" r="18354" b="54864"/>
          <a:stretch/>
        </p:blipFill>
        <p:spPr bwMode="auto">
          <a:xfrm>
            <a:off x="3128966" y="2683465"/>
            <a:ext cx="2727798" cy="180241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hoek 25"/>
          <p:cNvSpPr/>
          <p:nvPr/>
        </p:nvSpPr>
        <p:spPr>
          <a:xfrm>
            <a:off x="6137800" y="3915586"/>
            <a:ext cx="455159"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6</a:t>
            </a:r>
          </a:p>
        </p:txBody>
      </p:sp>
      <p:sp>
        <p:nvSpPr>
          <p:cNvPr id="19" name="Rechthoek 18"/>
          <p:cNvSpPr/>
          <p:nvPr/>
        </p:nvSpPr>
        <p:spPr>
          <a:xfrm rot="10800000" flipH="1" flipV="1">
            <a:off x="3131841" y="3933056"/>
            <a:ext cx="596573" cy="584775"/>
          </a:xfrm>
          <a:prstGeom prst="rect">
            <a:avLst/>
          </a:prstGeom>
          <a:noFill/>
        </p:spPr>
        <p:txBody>
          <a:bodyPr wrap="square" lIns="91440" tIns="45720" rIns="91440" bIns="45720">
            <a:spAutoFit/>
          </a:bodyPr>
          <a:lstStyle/>
          <a:p>
            <a:pPr algn="ctr"/>
            <a:r>
              <a:rPr lang="nl-NL"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5</a:t>
            </a:r>
          </a:p>
        </p:txBody>
      </p:sp>
    </p:spTree>
    <p:extLst>
      <p:ext uri="{BB962C8B-B14F-4D97-AF65-F5344CB8AC3E}">
        <p14:creationId xmlns:p14="http://schemas.microsoft.com/office/powerpoint/2010/main" val="456472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160" r="16160"/>
          <a:stretch>
            <a:fillRect/>
          </a:stretch>
        </p:blipFill>
        <p:spPr>
          <a:xfrm>
            <a:off x="3584854" y="558078"/>
            <a:ext cx="3262371" cy="3188227"/>
          </a:xfrm>
        </p:spPr>
      </p:pic>
      <p:sp>
        <p:nvSpPr>
          <p:cNvPr id="4" name="Titel 3"/>
          <p:cNvSpPr>
            <a:spLocks noGrp="1"/>
          </p:cNvSpPr>
          <p:nvPr>
            <p:ph type="title"/>
          </p:nvPr>
        </p:nvSpPr>
        <p:spPr/>
        <p:txBody>
          <a:bodyPr anchor="t"/>
          <a:lstStyle/>
          <a:p>
            <a:r>
              <a:rPr lang="nl-BE" sz="6000" dirty="0" smtClean="0"/>
              <a:t>2.</a:t>
            </a:r>
            <a:endParaRPr lang="nl-BE" sz="6000" dirty="0"/>
          </a:p>
        </p:txBody>
      </p:sp>
      <p:pic>
        <p:nvPicPr>
          <p:cNvPr id="2050" name="Picture 2" descr="Afbeelding Textieltechnolog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5" y="4095320"/>
            <a:ext cx="6667500" cy="26384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579" t="21970" r="14774" b="9524"/>
          <a:stretch/>
        </p:blipFill>
        <p:spPr bwMode="auto">
          <a:xfrm>
            <a:off x="179725" y="209065"/>
            <a:ext cx="3495890" cy="388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7889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oplossing</a:t>
            </a:r>
            <a:endParaRPr lang="nl-BE" dirty="0"/>
          </a:p>
        </p:txBody>
      </p:sp>
      <p:pic>
        <p:nvPicPr>
          <p:cNvPr id="2051" name="Picture 3" descr="C:\Users\Beroepenhuis\AppData\Local\Microsoft\Windows\Temporary Internet Files\Content.IE5\EB70YJBZ\question_makrs_cutie_mark_by_rildraw-d4byewl[1].pn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4757450" cy="471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28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1253183214"/>
              </p:ext>
            </p:extLst>
          </p:nvPr>
        </p:nvGraphicFramePr>
        <p:xfrm>
          <a:off x="683568" y="620689"/>
          <a:ext cx="7632849" cy="5544615"/>
        </p:xfrm>
        <a:graphic>
          <a:graphicData uri="http://schemas.openxmlformats.org/drawingml/2006/table">
            <a:tbl>
              <a:tblPr firstRow="1" bandRow="1">
                <a:tableStyleId>{BC89EF96-8CEA-46FF-86C4-4CE0E7609802}</a:tableStyleId>
              </a:tblPr>
              <a:tblGrid>
                <a:gridCol w="2544283"/>
                <a:gridCol w="3144349"/>
                <a:gridCol w="1944217"/>
              </a:tblGrid>
              <a:tr h="1848205">
                <a:tc>
                  <a:txBody>
                    <a:bodyPr/>
                    <a:lstStyle/>
                    <a:p>
                      <a:endParaRPr lang="nl-BE" dirty="0"/>
                    </a:p>
                  </a:txBody>
                  <a:tcPr/>
                </a:tc>
                <a:tc>
                  <a:txBody>
                    <a:bodyPr/>
                    <a:lstStyle/>
                    <a:p>
                      <a:pPr algn="ctr"/>
                      <a:r>
                        <a:rPr lang="nl-BE" b="1" dirty="0" smtClean="0"/>
                        <a:t>1 F</a:t>
                      </a:r>
                    </a:p>
                    <a:p>
                      <a:pPr algn="ctr"/>
                      <a:endParaRPr lang="nl-BE" b="0" dirty="0" smtClean="0"/>
                    </a:p>
                    <a:p>
                      <a:r>
                        <a:rPr lang="en-US" sz="1800" b="0" kern="1200" dirty="0" smtClean="0">
                          <a:solidFill>
                            <a:schemeClr val="tx1"/>
                          </a:solidFill>
                          <a:effectLst/>
                          <a:latin typeface="+mn-lt"/>
                          <a:ea typeface="+mn-ea"/>
                          <a:cs typeface="+mn-cs"/>
                        </a:rPr>
                        <a:t>FSC-label</a:t>
                      </a:r>
                    </a:p>
                    <a:p>
                      <a:pPr marL="285750" indent="-285750">
                        <a:buFont typeface="Arial" panose="020B0604020202020204" pitchFamily="34" charset="0"/>
                        <a:buChar char="•"/>
                      </a:pPr>
                      <a:r>
                        <a:rPr lang="nl-BE" sz="1800" b="0" kern="1200" dirty="0" smtClean="0">
                          <a:solidFill>
                            <a:schemeClr val="tx1"/>
                          </a:solidFill>
                          <a:effectLst/>
                          <a:latin typeface="+mn-lt"/>
                          <a:ea typeface="+mn-ea"/>
                          <a:cs typeface="+mn-cs"/>
                        </a:rPr>
                        <a:t>Hout- en papierproducten </a:t>
                      </a:r>
                      <a:endParaRPr lang="nl-BE" b="0" dirty="0"/>
                    </a:p>
                  </a:txBody>
                  <a:tcPr/>
                </a:tc>
                <a:tc>
                  <a:txBody>
                    <a:bodyPr/>
                    <a:lstStyle/>
                    <a:p>
                      <a:endParaRPr lang="nl-BE" b="0" i="0" dirty="0"/>
                    </a:p>
                  </a:txBody>
                  <a:tcPr/>
                </a:tc>
              </a:tr>
              <a:tr h="1848205">
                <a:tc>
                  <a:txBody>
                    <a:bodyPr/>
                    <a:lstStyle/>
                    <a:p>
                      <a:endParaRPr lang="nl-BE"/>
                    </a:p>
                  </a:txBody>
                  <a:tcPr/>
                </a:tc>
                <a:tc>
                  <a:txBody>
                    <a:bodyPr/>
                    <a:lstStyle/>
                    <a:p>
                      <a:pPr algn="ctr"/>
                      <a:r>
                        <a:rPr lang="nl-BE" b="1" dirty="0" smtClean="0"/>
                        <a:t>2 C</a:t>
                      </a:r>
                    </a:p>
                    <a:p>
                      <a:pPr algn="ctr"/>
                      <a:endParaRPr lang="nl-BE" b="1" dirty="0" smtClean="0"/>
                    </a:p>
                    <a:p>
                      <a:r>
                        <a:rPr lang="nl-BE" b="0" dirty="0" smtClean="0"/>
                        <a:t>GOTS-label</a:t>
                      </a:r>
                    </a:p>
                    <a:p>
                      <a:pPr marL="285750" indent="-285750">
                        <a:buFont typeface="Arial" panose="020B0604020202020204" pitchFamily="34" charset="0"/>
                        <a:buChar char="•"/>
                      </a:pPr>
                      <a:r>
                        <a:rPr lang="nl-BE" b="0" dirty="0" smtClean="0"/>
                        <a:t>Biologisch textiel</a:t>
                      </a:r>
                      <a:endParaRPr lang="nl-BE" b="0" dirty="0"/>
                    </a:p>
                  </a:txBody>
                  <a:tcPr/>
                </a:tc>
                <a:tc>
                  <a:txBody>
                    <a:bodyPr/>
                    <a:lstStyle/>
                    <a:p>
                      <a:endParaRPr lang="nl-BE" dirty="0"/>
                    </a:p>
                  </a:txBody>
                  <a:tcPr/>
                </a:tc>
              </a:tr>
              <a:tr h="1848205">
                <a:tc>
                  <a:txBody>
                    <a:bodyPr/>
                    <a:lstStyle/>
                    <a:p>
                      <a:endParaRPr lang="nl-BE"/>
                    </a:p>
                  </a:txBody>
                  <a:tcPr/>
                </a:tc>
                <a:tc>
                  <a:txBody>
                    <a:bodyPr/>
                    <a:lstStyle/>
                    <a:p>
                      <a:pPr algn="ctr"/>
                      <a:r>
                        <a:rPr lang="nl-BE" b="1" dirty="0" smtClean="0"/>
                        <a:t>3</a:t>
                      </a:r>
                      <a:r>
                        <a:rPr lang="nl-BE" b="1" baseline="0" dirty="0" smtClean="0"/>
                        <a:t> D</a:t>
                      </a:r>
                    </a:p>
                    <a:p>
                      <a:pPr algn="ctr"/>
                      <a:endParaRPr lang="nl-BE" b="1" baseline="0" dirty="0" smtClean="0"/>
                    </a:p>
                    <a:p>
                      <a:r>
                        <a:rPr lang="nl-BE" sz="1800" kern="1200" dirty="0" smtClean="0">
                          <a:solidFill>
                            <a:schemeClr val="tx1"/>
                          </a:solidFill>
                          <a:effectLst/>
                          <a:latin typeface="+mn-lt"/>
                          <a:ea typeface="+mn-ea"/>
                          <a:cs typeface="+mn-cs"/>
                        </a:rPr>
                        <a:t>EU Energielabel</a:t>
                      </a:r>
                    </a:p>
                    <a:p>
                      <a:pPr marL="285750" indent="-285750">
                        <a:buFont typeface="Arial" panose="020B0604020202020204" pitchFamily="34" charset="0"/>
                        <a:buChar char="•"/>
                      </a:pPr>
                      <a:r>
                        <a:rPr lang="nl-BE" sz="1800" kern="1200" dirty="0" smtClean="0">
                          <a:solidFill>
                            <a:schemeClr val="tx1"/>
                          </a:solidFill>
                          <a:effectLst/>
                          <a:latin typeface="+mn-lt"/>
                          <a:ea typeface="+mn-ea"/>
                          <a:cs typeface="+mn-cs"/>
                        </a:rPr>
                        <a:t>Elektrische toestellen</a:t>
                      </a:r>
                      <a:endParaRPr lang="nl-BE" b="0" dirty="0"/>
                    </a:p>
                  </a:txBody>
                  <a:tcPr/>
                </a:tc>
                <a:tc>
                  <a:txBody>
                    <a:bodyPr/>
                    <a:lstStyle/>
                    <a:p>
                      <a:endParaRPr lang="nl-BE" dirty="0"/>
                    </a:p>
                  </a:txBody>
                  <a:tcPr/>
                </a:tc>
              </a:tr>
            </a:tbl>
          </a:graphicData>
        </a:graphic>
      </p:graphicFrame>
      <p:pic>
        <p:nvPicPr>
          <p:cNvPr id="4" name="Picture 4" descr="Kleurpotloden, Kleur, Schilderij, Tekening, Gekleurde"/>
          <p:cNvPicPr>
            <a:picLocks noChangeAspect="1" noChangeArrowheads="1"/>
          </p:cNvPicPr>
          <p:nvPr/>
        </p:nvPicPr>
        <p:blipFill rotWithShape="1">
          <a:blip r:embed="rId2">
            <a:extLst>
              <a:ext uri="{28A0092B-C50C-407E-A947-70E740481C1C}">
                <a14:useLocalDpi xmlns:a14="http://schemas.microsoft.com/office/drawing/2010/main" val="0"/>
              </a:ext>
            </a:extLst>
          </a:blip>
          <a:srcRect l="23288" t="10865" r="4859"/>
          <a:stretch/>
        </p:blipFill>
        <p:spPr bwMode="auto">
          <a:xfrm>
            <a:off x="992432" y="725649"/>
            <a:ext cx="2007708" cy="1646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innen, Bedlinnen, Strijkservice, Pers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627" y="2708920"/>
            <a:ext cx="2079513" cy="1384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asmachine, Huishoudelijke Apparat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136" b="23154"/>
          <a:stretch/>
        </p:blipFill>
        <p:spPr bwMode="auto">
          <a:xfrm>
            <a:off x="1022570" y="4398626"/>
            <a:ext cx="1845671" cy="1690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labelinfo.be/image/show/10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6016" y="2597889"/>
            <a:ext cx="1606238" cy="160623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C:\Users\Het Beroepenhuis\Downloads\label_washers.jpg"/>
          <p:cNvPicPr/>
          <p:nvPr/>
        </p:nvPicPr>
        <p:blipFill>
          <a:blip r:embed="rId6">
            <a:extLst>
              <a:ext uri="{28A0092B-C50C-407E-A947-70E740481C1C}">
                <a14:useLocalDpi xmlns:a14="http://schemas.microsoft.com/office/drawing/2010/main" val="0"/>
              </a:ext>
            </a:extLst>
          </a:blip>
          <a:srcRect/>
          <a:stretch>
            <a:fillRect/>
          </a:stretch>
        </p:blipFill>
        <p:spPr bwMode="auto">
          <a:xfrm>
            <a:off x="6572019" y="4360143"/>
            <a:ext cx="1534231" cy="1767835"/>
          </a:xfrm>
          <a:prstGeom prst="rect">
            <a:avLst/>
          </a:prstGeom>
          <a:noFill/>
          <a:ln>
            <a:noFill/>
          </a:ln>
        </p:spPr>
      </p:pic>
      <p:pic>
        <p:nvPicPr>
          <p:cNvPr id="9" name="Picture 10" descr="http://www.labelinfo.be/image/show/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720180"/>
            <a:ext cx="1626038" cy="162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387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2486155190"/>
              </p:ext>
            </p:extLst>
          </p:nvPr>
        </p:nvGraphicFramePr>
        <p:xfrm>
          <a:off x="683568" y="620689"/>
          <a:ext cx="7632849" cy="5544615"/>
        </p:xfrm>
        <a:graphic>
          <a:graphicData uri="http://schemas.openxmlformats.org/drawingml/2006/table">
            <a:tbl>
              <a:tblPr firstRow="1" bandRow="1">
                <a:tableStyleId>{BC89EF96-8CEA-46FF-86C4-4CE0E7609802}</a:tableStyleId>
              </a:tblPr>
              <a:tblGrid>
                <a:gridCol w="2544283"/>
                <a:gridCol w="3000333"/>
                <a:gridCol w="2088233"/>
              </a:tblGrid>
              <a:tr h="1848205">
                <a:tc>
                  <a:txBody>
                    <a:bodyPr/>
                    <a:lstStyle/>
                    <a:p>
                      <a:endParaRPr lang="nl-BE" dirty="0"/>
                    </a:p>
                  </a:txBody>
                  <a:tcPr/>
                </a:tc>
                <a:tc>
                  <a:txBody>
                    <a:bodyPr/>
                    <a:lstStyle/>
                    <a:p>
                      <a:pPr algn="ctr"/>
                      <a:r>
                        <a:rPr lang="nl-BE" b="1" dirty="0" smtClean="0"/>
                        <a:t>4 B</a:t>
                      </a:r>
                    </a:p>
                    <a:p>
                      <a:endParaRPr lang="nl-BE" b="0" dirty="0" smtClean="0"/>
                    </a:p>
                    <a:p>
                      <a:r>
                        <a:rPr lang="nl-BE" b="0" dirty="0" err="1" smtClean="0"/>
                        <a:t>Biogarantie</a:t>
                      </a:r>
                      <a:r>
                        <a:rPr lang="nl-BE" b="0" dirty="0" smtClean="0"/>
                        <a:t>-label</a:t>
                      </a:r>
                    </a:p>
                    <a:p>
                      <a:pPr marL="285750" indent="-285750">
                        <a:buFont typeface="Arial" panose="020B0604020202020204" pitchFamily="34" charset="0"/>
                        <a:buChar char="•"/>
                      </a:pPr>
                      <a:r>
                        <a:rPr lang="nl-BE" b="0" dirty="0" smtClean="0"/>
                        <a:t>Producten van biologische oorsprong en duurzaam </a:t>
                      </a:r>
                      <a:endParaRPr lang="nl-BE" b="0" dirty="0"/>
                    </a:p>
                  </a:txBody>
                  <a:tcPr/>
                </a:tc>
                <a:tc>
                  <a:txBody>
                    <a:bodyPr/>
                    <a:lstStyle/>
                    <a:p>
                      <a:endParaRPr lang="nl-BE" b="0" dirty="0"/>
                    </a:p>
                  </a:txBody>
                  <a:tcPr/>
                </a:tc>
              </a:tr>
              <a:tr h="1848205">
                <a:tc>
                  <a:txBody>
                    <a:bodyPr/>
                    <a:lstStyle/>
                    <a:p>
                      <a:endParaRPr lang="nl-BE" dirty="0"/>
                    </a:p>
                  </a:txBody>
                  <a:tcPr/>
                </a:tc>
                <a:tc>
                  <a:txBody>
                    <a:bodyPr/>
                    <a:lstStyle/>
                    <a:p>
                      <a:pPr algn="ctr"/>
                      <a:r>
                        <a:rPr lang="nl-BE" b="1" dirty="0" smtClean="0"/>
                        <a:t>5 A</a:t>
                      </a:r>
                    </a:p>
                    <a:p>
                      <a:endParaRPr lang="nl-BE" b="0" dirty="0" smtClean="0"/>
                    </a:p>
                    <a:p>
                      <a:r>
                        <a:rPr lang="nl-BE" b="0" dirty="0" smtClean="0"/>
                        <a:t>HACCP</a:t>
                      </a:r>
                    </a:p>
                    <a:p>
                      <a:pPr marL="285750" indent="-285750">
                        <a:buFont typeface="Arial" panose="020B0604020202020204" pitchFamily="34" charset="0"/>
                        <a:buChar char="•"/>
                      </a:pPr>
                      <a:r>
                        <a:rPr lang="nl-BE" b="0" dirty="0" smtClean="0"/>
                        <a:t>Voedingsmiddelen</a:t>
                      </a:r>
                      <a:endParaRPr lang="nl-BE" b="0" dirty="0"/>
                    </a:p>
                  </a:txBody>
                  <a:tcPr/>
                </a:tc>
                <a:tc>
                  <a:txBody>
                    <a:bodyPr/>
                    <a:lstStyle/>
                    <a:p>
                      <a:endParaRPr lang="nl-BE" dirty="0"/>
                    </a:p>
                  </a:txBody>
                  <a:tcPr/>
                </a:tc>
              </a:tr>
              <a:tr h="1848205">
                <a:tc>
                  <a:txBody>
                    <a:bodyPr/>
                    <a:lstStyle/>
                    <a:p>
                      <a:endParaRPr lang="nl-BE"/>
                    </a:p>
                  </a:txBody>
                  <a:tcPr/>
                </a:tc>
                <a:tc>
                  <a:txBody>
                    <a:bodyPr/>
                    <a:lstStyle/>
                    <a:p>
                      <a:pPr algn="ctr"/>
                      <a:r>
                        <a:rPr lang="nl-BE" b="1" dirty="0" smtClean="0"/>
                        <a:t>6 E</a:t>
                      </a:r>
                    </a:p>
                    <a:p>
                      <a:pPr algn="ctr"/>
                      <a:endParaRPr lang="nl-BE" b="1" dirty="0" smtClean="0"/>
                    </a:p>
                    <a:p>
                      <a:pPr algn="l"/>
                      <a:r>
                        <a:rPr lang="nl-BE" b="0" dirty="0" smtClean="0"/>
                        <a:t>Europees </a:t>
                      </a:r>
                      <a:r>
                        <a:rPr lang="nl-BE" b="0" dirty="0" err="1" smtClean="0"/>
                        <a:t>Ecolabel</a:t>
                      </a:r>
                      <a:endParaRPr lang="nl-BE" b="0" dirty="0" smtClean="0"/>
                    </a:p>
                    <a:p>
                      <a:pPr marL="285750" indent="-285750" algn="l">
                        <a:buFont typeface="Arial" panose="020B0604020202020204" pitchFamily="34" charset="0"/>
                        <a:buChar char="•"/>
                      </a:pPr>
                      <a:r>
                        <a:rPr lang="nl-BE" b="0" dirty="0" smtClean="0"/>
                        <a:t>Producten die minder schadelijk zijn voor het milieu</a:t>
                      </a:r>
                      <a:endParaRPr lang="nl-BE" b="0" dirty="0"/>
                    </a:p>
                  </a:txBody>
                  <a:tcPr/>
                </a:tc>
                <a:tc>
                  <a:txBody>
                    <a:bodyPr/>
                    <a:lstStyle/>
                    <a:p>
                      <a:endParaRPr lang="nl-BE" dirty="0"/>
                    </a:p>
                  </a:txBody>
                  <a:tcPr/>
                </a:tc>
              </a:tr>
            </a:tbl>
          </a:graphicData>
        </a:graphic>
      </p:graphicFrame>
      <p:pic>
        <p:nvPicPr>
          <p:cNvPr id="5" name="Picture 4" descr="Appels, Red, Vruchten, Orchar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46"/>
          <a:stretch/>
        </p:blipFill>
        <p:spPr bwMode="auto">
          <a:xfrm>
            <a:off x="899592" y="692696"/>
            <a:ext cx="2057281" cy="16959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pload.wikimedia.org/wikipedia/commons/9/9f/Schoonmaakmiddel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78"/>
          <a:stretch/>
        </p:blipFill>
        <p:spPr bwMode="auto">
          <a:xfrm>
            <a:off x="959255" y="4367994"/>
            <a:ext cx="1944216" cy="1690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pfidistribution.com/items/product/56/directive-europeenn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76" t="11930" r="11476" b="4504"/>
          <a:stretch/>
        </p:blipFill>
        <p:spPr bwMode="auto">
          <a:xfrm>
            <a:off x="6460298" y="2594097"/>
            <a:ext cx="1671761" cy="1624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labelinfo.be/image/show/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6053" y="696364"/>
            <a:ext cx="1692299" cy="16922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labelinfo.be/image/show/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1768" y="4437851"/>
            <a:ext cx="1620291" cy="1620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Beroepenhuis\Dropbox\Schermafdrukken\Schermafdruk 2016-06-05 16.04.58.png"/>
          <p:cNvPicPr>
            <a:picLocks noChangeAspect="1" noChangeArrowheads="1"/>
          </p:cNvPicPr>
          <p:nvPr/>
        </p:nvPicPr>
        <p:blipFill rotWithShape="1">
          <a:blip r:embed="rId7">
            <a:extLst>
              <a:ext uri="{28A0092B-C50C-407E-A947-70E740481C1C}">
                <a14:useLocalDpi xmlns:a14="http://schemas.microsoft.com/office/drawing/2010/main" val="0"/>
              </a:ext>
            </a:extLst>
          </a:blip>
          <a:srcRect l="47281" t="16752" r="18354" b="54864"/>
          <a:stretch/>
        </p:blipFill>
        <p:spPr bwMode="auto">
          <a:xfrm>
            <a:off x="899592" y="2594097"/>
            <a:ext cx="2057281" cy="162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977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1124744"/>
            <a:ext cx="6324600" cy="1828800"/>
          </a:xfrm>
        </p:spPr>
        <p:txBody>
          <a:bodyPr/>
          <a:lstStyle/>
          <a:p>
            <a:pPr algn="ctr"/>
            <a:r>
              <a:rPr lang="nl-BE" sz="4400" dirty="0" smtClean="0"/>
              <a:t>Stimulerend kiezen</a:t>
            </a:r>
            <a:br>
              <a:rPr lang="nl-BE" sz="4400" dirty="0" smtClean="0"/>
            </a:br>
            <a:r>
              <a:rPr lang="nl-BE" dirty="0" smtClean="0"/>
              <a:t/>
            </a:r>
            <a:br>
              <a:rPr lang="nl-BE" dirty="0" smtClean="0"/>
            </a:br>
            <a:endParaRPr lang="nl-BE" sz="3600" cap="none" dirty="0"/>
          </a:p>
        </p:txBody>
      </p:sp>
      <p:sp>
        <p:nvSpPr>
          <p:cNvPr id="4" name="Tekstvak 3"/>
          <p:cNvSpPr txBox="1"/>
          <p:nvPr/>
        </p:nvSpPr>
        <p:spPr>
          <a:xfrm>
            <a:off x="611560" y="2846546"/>
            <a:ext cx="5616624" cy="1446550"/>
          </a:xfrm>
          <a:prstGeom prst="rect">
            <a:avLst/>
          </a:prstGeom>
          <a:noFill/>
        </p:spPr>
        <p:txBody>
          <a:bodyPr wrap="square" rtlCol="0">
            <a:spAutoFit/>
          </a:bodyPr>
          <a:lstStyle/>
          <a:p>
            <a:pPr algn="ctr"/>
            <a:r>
              <a:rPr lang="nl-BE" sz="4400" dirty="0" smtClean="0">
                <a:solidFill>
                  <a:schemeClr val="accent1"/>
                </a:solidFill>
              </a:rPr>
              <a:t>TALENTEN EN INTERESSES</a:t>
            </a:r>
            <a:endParaRPr lang="nl-BE" sz="3600" dirty="0">
              <a:solidFill>
                <a:schemeClr val="accent1"/>
              </a:solidFill>
            </a:endParaRPr>
          </a:p>
        </p:txBody>
      </p:sp>
    </p:spTree>
    <p:extLst>
      <p:ext uri="{BB962C8B-B14F-4D97-AF65-F5344CB8AC3E}">
        <p14:creationId xmlns:p14="http://schemas.microsoft.com/office/powerpoint/2010/main" val="38827858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80999" y="1412776"/>
            <a:ext cx="8407893" cy="4407408"/>
          </a:xfrm>
        </p:spPr>
        <p:txBody>
          <a:bodyPr anchor="t">
            <a:normAutofit/>
          </a:bodyPr>
          <a:lstStyle/>
          <a:p>
            <a:pPr marL="45720" indent="0" algn="ctr">
              <a:buNone/>
            </a:pPr>
            <a:endParaRPr lang="nl-BE" sz="3200" dirty="0" smtClean="0"/>
          </a:p>
          <a:p>
            <a:pPr marL="45720" indent="0" algn="ctr">
              <a:buNone/>
            </a:pPr>
            <a:r>
              <a:rPr lang="nl-BE" sz="3200" dirty="0" smtClean="0"/>
              <a:t>Succesvol zijn. Wat betekent dat voor jou? </a:t>
            </a:r>
            <a:endParaRPr lang="nl-BE" sz="3200" dirty="0"/>
          </a:p>
        </p:txBody>
      </p:sp>
      <p:sp>
        <p:nvSpPr>
          <p:cNvPr id="3" name="Titel 2"/>
          <p:cNvSpPr>
            <a:spLocks noGrp="1"/>
          </p:cNvSpPr>
          <p:nvPr>
            <p:ph type="title"/>
          </p:nvPr>
        </p:nvSpPr>
        <p:spPr/>
        <p:txBody>
          <a:bodyPr/>
          <a:lstStyle/>
          <a:p>
            <a:r>
              <a:rPr lang="nl-BE" dirty="0" smtClean="0"/>
              <a:t>1. Succesvol zijn </a:t>
            </a:r>
            <a:endParaRPr lang="nl-BE" dirty="0"/>
          </a:p>
        </p:txBody>
      </p:sp>
      <p:pic>
        <p:nvPicPr>
          <p:cNvPr id="1026" name="Picture 2" descr="Succes, Verkeersbord, Carrière, Stijging, Ontwikke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852936"/>
            <a:ext cx="60960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708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45720" indent="0">
              <a:buNone/>
            </a:pPr>
            <a:r>
              <a:rPr lang="nl-BE" sz="2800" dirty="0" smtClean="0"/>
              <a:t>Succesvol zijn, betekent …</a:t>
            </a:r>
          </a:p>
          <a:p>
            <a:pPr marL="45720" indent="0">
              <a:buNone/>
            </a:pPr>
            <a:endParaRPr lang="nl-BE" sz="2800" dirty="0"/>
          </a:p>
          <a:p>
            <a:pPr marL="502920" indent="-457200">
              <a:buFont typeface="+mj-lt"/>
              <a:buAutoNum type="alphaUcPeriod"/>
            </a:pPr>
            <a:r>
              <a:rPr lang="nl-BE" sz="2800" dirty="0"/>
              <a:t>v</a:t>
            </a:r>
            <a:r>
              <a:rPr lang="nl-BE" sz="2800" dirty="0" smtClean="0"/>
              <a:t>eel geld verdienen.</a:t>
            </a:r>
          </a:p>
          <a:p>
            <a:pPr marL="502920" indent="-457200">
              <a:buFont typeface="+mj-lt"/>
              <a:buAutoNum type="alphaUcPeriod"/>
            </a:pPr>
            <a:r>
              <a:rPr lang="nl-BE" sz="2800" dirty="0"/>
              <a:t>g</a:t>
            </a:r>
            <a:r>
              <a:rPr lang="nl-BE" sz="2800" dirty="0" smtClean="0"/>
              <a:t>oed zijn in je job.</a:t>
            </a:r>
          </a:p>
          <a:p>
            <a:pPr marL="502920" indent="-457200">
              <a:buFont typeface="+mj-lt"/>
              <a:buAutoNum type="alphaUcPeriod"/>
            </a:pPr>
            <a:r>
              <a:rPr lang="nl-BE" sz="2800" dirty="0"/>
              <a:t>v</a:t>
            </a:r>
            <a:r>
              <a:rPr lang="nl-BE" sz="2800" dirty="0" smtClean="0"/>
              <a:t>eel verantwoordelijkheid hebben.</a:t>
            </a:r>
          </a:p>
          <a:p>
            <a:pPr marL="502920" indent="-457200">
              <a:buFont typeface="+mj-lt"/>
              <a:buAutoNum type="alphaUcPeriod"/>
            </a:pPr>
            <a:endParaRPr lang="nl-BE" dirty="0" smtClean="0"/>
          </a:p>
        </p:txBody>
      </p:sp>
      <p:sp>
        <p:nvSpPr>
          <p:cNvPr id="3" name="Titel 2"/>
          <p:cNvSpPr>
            <a:spLocks noGrp="1"/>
          </p:cNvSpPr>
          <p:nvPr>
            <p:ph type="title"/>
          </p:nvPr>
        </p:nvSpPr>
        <p:spPr/>
        <p:txBody>
          <a:bodyPr/>
          <a:lstStyle/>
          <a:p>
            <a:r>
              <a:rPr lang="nl-BE" dirty="0" smtClean="0"/>
              <a:t>1. Succesvol zijn</a:t>
            </a:r>
            <a:endParaRPr lang="nl-BE" dirty="0"/>
          </a:p>
        </p:txBody>
      </p:sp>
    </p:spTree>
    <p:extLst>
      <p:ext uri="{BB962C8B-B14F-4D97-AF65-F5344CB8AC3E}">
        <p14:creationId xmlns:p14="http://schemas.microsoft.com/office/powerpoint/2010/main" val="1981419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ln>
            <a:noFill/>
          </a:ln>
        </p:spPr>
        <p:txBody>
          <a:bodyPr/>
          <a:lstStyle/>
          <a:p>
            <a:pPr marL="45720" indent="0">
              <a:buNone/>
            </a:pPr>
            <a:r>
              <a:rPr lang="nl-BE" sz="2800" b="1" dirty="0" smtClean="0"/>
              <a:t>VDAB – poll bij 1056 mensen</a:t>
            </a:r>
          </a:p>
          <a:p>
            <a:pPr marL="45720" indent="0">
              <a:buNone/>
            </a:pPr>
            <a:endParaRPr lang="nl-BE" sz="2800" dirty="0"/>
          </a:p>
          <a:p>
            <a:pPr marL="45720" indent="0">
              <a:buNone/>
            </a:pPr>
            <a:r>
              <a:rPr lang="nl-BE" sz="2800" dirty="0" smtClean="0"/>
              <a:t>Succesvol zijn, betekent … </a:t>
            </a:r>
          </a:p>
          <a:p>
            <a:pPr marL="45720" indent="0">
              <a:buNone/>
            </a:pPr>
            <a:endParaRPr lang="nl-BE" sz="2800" dirty="0"/>
          </a:p>
          <a:p>
            <a:pPr marL="502920" indent="-457200">
              <a:buFont typeface="+mj-lt"/>
              <a:buAutoNum type="alphaUcPeriod"/>
            </a:pPr>
            <a:r>
              <a:rPr lang="nl-BE" sz="2800" dirty="0"/>
              <a:t>v</a:t>
            </a:r>
            <a:r>
              <a:rPr lang="nl-BE" sz="2800" dirty="0" smtClean="0"/>
              <a:t>eel geld verdienen. </a:t>
            </a:r>
            <a:r>
              <a:rPr lang="nl-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20%</a:t>
            </a:r>
            <a:endParaRPr lang="nl-BE" sz="2800" dirty="0" smtClean="0">
              <a:solidFill>
                <a:schemeClr val="accent1"/>
              </a:solidFill>
            </a:endParaRPr>
          </a:p>
          <a:p>
            <a:pPr marL="502920" indent="-457200">
              <a:buFont typeface="+mj-lt"/>
              <a:buAutoNum type="alphaUcPeriod"/>
            </a:pPr>
            <a:r>
              <a:rPr lang="nl-BE" sz="2800" dirty="0"/>
              <a:t>g</a:t>
            </a:r>
            <a:r>
              <a:rPr lang="nl-BE" sz="2800" dirty="0" smtClean="0"/>
              <a:t>oed zijn in je job. </a:t>
            </a:r>
            <a:r>
              <a:rPr lang="nl-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73% </a:t>
            </a:r>
          </a:p>
          <a:p>
            <a:pPr marL="502920" indent="-457200">
              <a:buFont typeface="+mj-lt"/>
              <a:buAutoNum type="alphaUcPeriod"/>
            </a:pPr>
            <a:r>
              <a:rPr lang="nl-BE" sz="2800" dirty="0"/>
              <a:t>v</a:t>
            </a:r>
            <a:r>
              <a:rPr lang="nl-BE" sz="2800" dirty="0" smtClean="0"/>
              <a:t>eel verantwoordelijkheid hebben. </a:t>
            </a:r>
            <a:r>
              <a:rPr lang="nl-BE"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7%</a:t>
            </a:r>
          </a:p>
          <a:p>
            <a:pPr marL="502920" indent="-457200">
              <a:buFont typeface="+mj-lt"/>
              <a:buAutoNum type="alphaUcPeriod"/>
            </a:pPr>
            <a:endParaRPr lang="nl-BE" dirty="0" smtClean="0"/>
          </a:p>
        </p:txBody>
      </p:sp>
      <p:sp>
        <p:nvSpPr>
          <p:cNvPr id="3" name="Titel 2"/>
          <p:cNvSpPr>
            <a:spLocks noGrp="1"/>
          </p:cNvSpPr>
          <p:nvPr>
            <p:ph type="title"/>
          </p:nvPr>
        </p:nvSpPr>
        <p:spPr/>
        <p:txBody>
          <a:bodyPr/>
          <a:lstStyle/>
          <a:p>
            <a:r>
              <a:rPr lang="nl-BE" dirty="0" smtClean="0"/>
              <a:t>1. Succesvol zijn</a:t>
            </a:r>
            <a:endParaRPr lang="nl-BE" dirty="0"/>
          </a:p>
        </p:txBody>
      </p:sp>
    </p:spTree>
    <p:extLst>
      <p:ext uri="{BB962C8B-B14F-4D97-AF65-F5344CB8AC3E}">
        <p14:creationId xmlns:p14="http://schemas.microsoft.com/office/powerpoint/2010/main" val="29385605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2. Welke interesses heb ik?</a:t>
            </a:r>
            <a:endParaRPr lang="nl-BE"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79" r="51098" b="6250"/>
          <a:stretch/>
        </p:blipFill>
        <p:spPr bwMode="auto">
          <a:xfrm>
            <a:off x="3131840" y="1762522"/>
            <a:ext cx="2902506" cy="482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228184" y="6308149"/>
            <a:ext cx="2915816" cy="276999"/>
          </a:xfrm>
          <a:prstGeom prst="rect">
            <a:avLst/>
          </a:prstGeom>
          <a:noFill/>
        </p:spPr>
        <p:txBody>
          <a:bodyPr wrap="square" rtlCol="0">
            <a:spAutoFit/>
          </a:bodyPr>
          <a:lstStyle/>
          <a:p>
            <a:r>
              <a:rPr lang="nl-NL" sz="1200" dirty="0" smtClean="0"/>
              <a:t>Bron: www.roadies.be/roadiesnummer</a:t>
            </a:r>
            <a:endParaRPr lang="nl-NL" sz="1200" dirty="0"/>
          </a:p>
        </p:txBody>
      </p:sp>
    </p:spTree>
    <p:extLst>
      <p:ext uri="{BB962C8B-B14F-4D97-AF65-F5344CB8AC3E}">
        <p14:creationId xmlns:p14="http://schemas.microsoft.com/office/powerpoint/2010/main" val="15195342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3. Welke talenten heb ik?</a:t>
            </a:r>
            <a:endParaRPr lang="nl-BE" dirty="0"/>
          </a:p>
        </p:txBody>
      </p:sp>
      <p:graphicFrame>
        <p:nvGraphicFramePr>
          <p:cNvPr id="4" name="Object 3"/>
          <p:cNvGraphicFramePr>
            <a:graphicFrameLocks noChangeAspect="1"/>
          </p:cNvGraphicFramePr>
          <p:nvPr>
            <p:extLst>
              <p:ext uri="{D42A27DB-BD31-4B8C-83A1-F6EECF244321}">
                <p14:modId xmlns:p14="http://schemas.microsoft.com/office/powerpoint/2010/main" val="2073105101"/>
              </p:ext>
            </p:extLst>
          </p:nvPr>
        </p:nvGraphicFramePr>
        <p:xfrm>
          <a:off x="539552" y="1209819"/>
          <a:ext cx="7992888" cy="5648181"/>
        </p:xfrm>
        <a:graphic>
          <a:graphicData uri="http://schemas.openxmlformats.org/presentationml/2006/ole">
            <mc:AlternateContent xmlns:mc="http://schemas.openxmlformats.org/markup-compatibility/2006">
              <mc:Choice xmlns:v="urn:schemas-microsoft-com:vml" Requires="v">
                <p:oleObj spid="_x0000_s1064" name="Acrobat Document" r:id="rId3" imgW="8020016" imgH="5667355" progId="AcroExch.Document.DC">
                  <p:embed/>
                </p:oleObj>
              </mc:Choice>
              <mc:Fallback>
                <p:oleObj name="Acrobat Document" r:id="rId3" imgW="8020016" imgH="5667355" progId="AcroExch.Document.DC">
                  <p:embed/>
                  <p:pic>
                    <p:nvPicPr>
                      <p:cNvPr id="0" name=""/>
                      <p:cNvPicPr/>
                      <p:nvPr/>
                    </p:nvPicPr>
                    <p:blipFill>
                      <a:blip r:embed="rId4"/>
                      <a:stretch>
                        <a:fillRect/>
                      </a:stretch>
                    </p:blipFill>
                    <p:spPr>
                      <a:xfrm>
                        <a:off x="539552" y="1209819"/>
                        <a:ext cx="7992888" cy="5648181"/>
                      </a:xfrm>
                      <a:prstGeom prst="rect">
                        <a:avLst/>
                      </a:prstGeom>
                    </p:spPr>
                  </p:pic>
                </p:oleObj>
              </mc:Fallback>
            </mc:AlternateContent>
          </a:graphicData>
        </a:graphic>
      </p:graphicFrame>
    </p:spTree>
    <p:extLst>
      <p:ext uri="{BB962C8B-B14F-4D97-AF65-F5344CB8AC3E}">
        <p14:creationId xmlns:p14="http://schemas.microsoft.com/office/powerpoint/2010/main" val="23682556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4. Welke talenten heb ik </a:t>
            </a:r>
            <a:br>
              <a:rPr lang="nl-NL" dirty="0" smtClean="0"/>
            </a:br>
            <a:r>
              <a:rPr lang="nl-NL" dirty="0" smtClean="0"/>
              <a:t>(VOLGENS MIJN KLASGENOTEN)?</a:t>
            </a:r>
            <a:endParaRPr lang="nl-NL" dirty="0"/>
          </a:p>
        </p:txBody>
      </p:sp>
      <p:sp>
        <p:nvSpPr>
          <p:cNvPr id="4" name="Tekstvak 14"/>
          <p:cNvSpPr txBox="1"/>
          <p:nvPr/>
        </p:nvSpPr>
        <p:spPr>
          <a:xfrm>
            <a:off x="539552" y="1980791"/>
            <a:ext cx="4536504" cy="43204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a:lnSpc>
                <a:spcPct val="115000"/>
              </a:lnSpc>
              <a:spcAft>
                <a:spcPts val="0"/>
              </a:spcAft>
            </a:pPr>
            <a:endParaRPr lang="nl-BE" sz="1100" dirty="0">
              <a:effectLst/>
              <a:ea typeface="Calibri"/>
              <a:cs typeface="Times New Roman"/>
            </a:endParaRPr>
          </a:p>
          <a:p>
            <a:pPr marL="342900" lvl="0" indent="-342900">
              <a:lnSpc>
                <a:spcPct val="115000"/>
              </a:lnSpc>
              <a:spcAft>
                <a:spcPts val="0"/>
              </a:spcAft>
              <a:buFont typeface="Wingdings 3"/>
              <a:buChar char=""/>
            </a:pPr>
            <a:r>
              <a:rPr lang="nl-BE" b="1" dirty="0">
                <a:effectLst/>
                <a:latin typeface="Microsoft PhagsPa"/>
                <a:ea typeface="Calibri"/>
                <a:cs typeface="Times New Roman"/>
              </a:rPr>
              <a:t>Dit zijn mijn talenten: </a:t>
            </a:r>
            <a:endParaRPr lang="nl-BE" dirty="0">
              <a:effectLst/>
              <a:ea typeface="Calibri"/>
              <a:cs typeface="Times New Roman"/>
            </a:endParaRPr>
          </a:p>
          <a:p>
            <a:pPr marL="228600">
              <a:lnSpc>
                <a:spcPct val="115000"/>
              </a:lnSpc>
              <a:spcAft>
                <a:spcPts val="0"/>
              </a:spcAft>
            </a:pPr>
            <a:r>
              <a:rPr lang="nl-BE" b="1" dirty="0">
                <a:effectLst/>
                <a:latin typeface="Microsoft PhagsPa"/>
                <a:ea typeface="Calibri"/>
                <a:cs typeface="Times New Roman"/>
              </a:rPr>
              <a:t> </a:t>
            </a:r>
            <a:endParaRPr lang="nl-BE" dirty="0">
              <a:effectLst/>
              <a:ea typeface="Calibri"/>
              <a:cs typeface="Times New Roman"/>
            </a:endParaRPr>
          </a:p>
          <a:p>
            <a:pPr marL="342900" lvl="0" indent="-342900">
              <a:lnSpc>
                <a:spcPct val="200000"/>
              </a:lnSpc>
              <a:spcAft>
                <a:spcPts val="0"/>
              </a:spcAft>
              <a:buFont typeface="Wingdings"/>
              <a:buChar char=""/>
            </a:pPr>
            <a:r>
              <a:rPr lang="nl-NL" dirty="0">
                <a:effectLst/>
                <a:latin typeface="Microsoft New Tai Lue"/>
                <a:ea typeface="Calibri"/>
                <a:cs typeface="Times New Roman"/>
              </a:rPr>
              <a:t>________________________­­­­­­­­­­­_________</a:t>
            </a:r>
            <a:endParaRPr lang="nl-BE" dirty="0">
              <a:effectLst/>
              <a:ea typeface="Calibri"/>
              <a:cs typeface="Times New Roman"/>
            </a:endParaRPr>
          </a:p>
          <a:p>
            <a:pPr marL="342900" lvl="0" indent="-342900">
              <a:lnSpc>
                <a:spcPct val="200000"/>
              </a:lnSpc>
              <a:spcAft>
                <a:spcPts val="0"/>
              </a:spcAft>
              <a:buFont typeface="Wingdings"/>
              <a:buChar char=""/>
            </a:pPr>
            <a:r>
              <a:rPr lang="nl-BE" b="1" dirty="0">
                <a:effectLst/>
                <a:latin typeface="Microsoft PhagsPa"/>
                <a:ea typeface="Calibri"/>
                <a:cs typeface="Times New Roman"/>
              </a:rPr>
              <a:t> </a:t>
            </a:r>
            <a:r>
              <a:rPr lang="nl-NL" dirty="0">
                <a:effectLst/>
                <a:latin typeface="Microsoft New Tai Lue"/>
                <a:ea typeface="Calibri"/>
                <a:cs typeface="Times New Roman"/>
              </a:rPr>
              <a:t>________________________­­­­­­­­­­­_________</a:t>
            </a:r>
            <a:endParaRPr lang="nl-BE" dirty="0">
              <a:effectLst/>
              <a:ea typeface="Calibri"/>
              <a:cs typeface="Times New Roman"/>
            </a:endParaRPr>
          </a:p>
          <a:p>
            <a:pPr marL="342900" lvl="0" indent="-342900">
              <a:lnSpc>
                <a:spcPct val="200000"/>
              </a:lnSpc>
              <a:spcAft>
                <a:spcPts val="0"/>
              </a:spcAft>
              <a:buFont typeface="Wingdings"/>
              <a:buChar char=""/>
            </a:pPr>
            <a:r>
              <a:rPr lang="nl-BE" b="1" dirty="0">
                <a:effectLst/>
                <a:latin typeface="Microsoft PhagsPa"/>
                <a:ea typeface="Calibri"/>
                <a:cs typeface="Times New Roman"/>
              </a:rPr>
              <a:t> </a:t>
            </a:r>
            <a:r>
              <a:rPr lang="nl-NL" dirty="0">
                <a:effectLst/>
                <a:latin typeface="Microsoft New Tai Lue"/>
                <a:ea typeface="Calibri"/>
                <a:cs typeface="Times New Roman"/>
              </a:rPr>
              <a:t>________________________­­­­­­­­­­­_________</a:t>
            </a:r>
            <a:endParaRPr lang="nl-BE" dirty="0">
              <a:effectLst/>
              <a:ea typeface="Calibri"/>
              <a:cs typeface="Times New Roman"/>
            </a:endParaRPr>
          </a:p>
          <a:p>
            <a:pPr marL="342900" lvl="0" indent="-342900">
              <a:lnSpc>
                <a:spcPct val="200000"/>
              </a:lnSpc>
              <a:spcAft>
                <a:spcPts val="0"/>
              </a:spcAft>
              <a:buFont typeface="Wingdings"/>
              <a:buChar char=""/>
            </a:pPr>
            <a:r>
              <a:rPr lang="nl-BE" b="1" dirty="0">
                <a:effectLst/>
                <a:latin typeface="Microsoft PhagsPa"/>
                <a:ea typeface="Calibri"/>
                <a:cs typeface="Times New Roman"/>
              </a:rPr>
              <a:t> </a:t>
            </a:r>
            <a:r>
              <a:rPr lang="nl-NL" dirty="0">
                <a:effectLst/>
                <a:latin typeface="Microsoft New Tai Lue"/>
                <a:ea typeface="Calibri"/>
                <a:cs typeface="Times New Roman"/>
              </a:rPr>
              <a:t>________________________­­­­­­­­­­­_________</a:t>
            </a:r>
            <a:endParaRPr lang="nl-BE" dirty="0">
              <a:effectLst/>
              <a:ea typeface="Calibri"/>
              <a:cs typeface="Times New Roman"/>
            </a:endParaRPr>
          </a:p>
          <a:p>
            <a:pPr marL="342900" lvl="0" indent="-342900">
              <a:lnSpc>
                <a:spcPct val="200000"/>
              </a:lnSpc>
              <a:spcAft>
                <a:spcPts val="0"/>
              </a:spcAft>
              <a:buFont typeface="Wingdings"/>
              <a:buChar char=""/>
            </a:pPr>
            <a:r>
              <a:rPr lang="nl-BE" dirty="0">
                <a:effectLst/>
                <a:latin typeface="Microsoft New Tai Lue"/>
                <a:ea typeface="Calibri"/>
                <a:cs typeface="Times New Roman"/>
              </a:rPr>
              <a:t> </a:t>
            </a:r>
            <a:r>
              <a:rPr lang="nl-NL" dirty="0">
                <a:effectLst/>
                <a:latin typeface="Microsoft New Tai Lue"/>
                <a:ea typeface="Calibri"/>
                <a:cs typeface="Times New Roman"/>
              </a:rPr>
              <a:t>________________________­­­­­­­­­­­_________</a:t>
            </a:r>
            <a:endParaRPr lang="nl-BE" dirty="0">
              <a:effectLst/>
              <a:ea typeface="Calibri"/>
              <a:cs typeface="Times New Roman"/>
            </a:endParaRPr>
          </a:p>
          <a:p>
            <a:pPr marL="342900" lvl="0" indent="-342900">
              <a:lnSpc>
                <a:spcPct val="200000"/>
              </a:lnSpc>
              <a:spcAft>
                <a:spcPts val="1000"/>
              </a:spcAft>
              <a:buFont typeface="Wingdings"/>
              <a:buChar char=""/>
            </a:pPr>
            <a:r>
              <a:rPr lang="nl-BE" b="1" dirty="0">
                <a:effectLst/>
                <a:latin typeface="Microsoft PhagsPa"/>
                <a:ea typeface="Calibri"/>
                <a:cs typeface="Times New Roman"/>
              </a:rPr>
              <a:t>…</a:t>
            </a:r>
            <a:endParaRPr lang="nl-BE" dirty="0">
              <a:effectLst/>
              <a:ea typeface="Calibri"/>
              <a:cs typeface="Times New Roman"/>
            </a:endParaRPr>
          </a:p>
        </p:txBody>
      </p:sp>
      <p:pic>
        <p:nvPicPr>
          <p:cNvPr id="6" name="Picture 2" descr="Concentrische, Aangesloten, Netwerk, Team, Team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475" y="2489358"/>
            <a:ext cx="3162868" cy="334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28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5952" t="3348" r="18304" b="5120"/>
          <a:stretch/>
        </p:blipFill>
        <p:spPr>
          <a:xfrm>
            <a:off x="273571" y="260648"/>
            <a:ext cx="3362325" cy="3695700"/>
          </a:xfrm>
        </p:spPr>
      </p:pic>
      <p:sp>
        <p:nvSpPr>
          <p:cNvPr id="4" name="Titel 3"/>
          <p:cNvSpPr>
            <a:spLocks noGrp="1"/>
          </p:cNvSpPr>
          <p:nvPr>
            <p:ph type="title"/>
          </p:nvPr>
        </p:nvSpPr>
        <p:spPr/>
        <p:txBody>
          <a:bodyPr anchor="t"/>
          <a:lstStyle/>
          <a:p>
            <a:r>
              <a:rPr lang="nl-BE" sz="6000" dirty="0" smtClean="0"/>
              <a:t>3.</a:t>
            </a:r>
            <a:endParaRPr lang="nl-BE" sz="6000" dirty="0"/>
          </a:p>
        </p:txBody>
      </p:sp>
      <p:pic>
        <p:nvPicPr>
          <p:cNvPr id="7" name="Picture 7" descr="DSC_0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717032"/>
            <a:ext cx="4506652" cy="295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Het Beroepenhuis\Desktop\JOLIEN\Quiz industrie\Afbeeldingen voeding\DSC_019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36" r="14536"/>
          <a:stretch/>
        </p:blipFill>
        <p:spPr bwMode="auto">
          <a:xfrm>
            <a:off x="3635896" y="704084"/>
            <a:ext cx="3276600" cy="301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6979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70000" lnSpcReduction="20000"/>
          </a:bodyPr>
          <a:lstStyle/>
          <a:p>
            <a:r>
              <a:rPr lang="nl-BE" sz="2800" dirty="0" smtClean="0"/>
              <a:t>Wetenschap </a:t>
            </a:r>
            <a:r>
              <a:rPr lang="nl-BE" sz="2800" dirty="0"/>
              <a:t>en Techniek </a:t>
            </a:r>
            <a:endParaRPr lang="nl-BE" sz="2800" dirty="0" smtClean="0"/>
          </a:p>
          <a:p>
            <a:pPr lvl="1"/>
            <a:r>
              <a:rPr lang="nl-BE" sz="2600" dirty="0" smtClean="0"/>
              <a:t>onderzoeken</a:t>
            </a:r>
            <a:r>
              <a:rPr lang="nl-BE" sz="2600" dirty="0"/>
              <a:t>, experimenteren, </a:t>
            </a:r>
            <a:r>
              <a:rPr lang="nl-BE" sz="2600" dirty="0" smtClean="0"/>
              <a:t>ontwerpen</a:t>
            </a:r>
          </a:p>
          <a:p>
            <a:pPr lvl="1"/>
            <a:r>
              <a:rPr lang="nl-BE" sz="2600" dirty="0" smtClean="0"/>
              <a:t>industrieel</a:t>
            </a:r>
            <a:r>
              <a:rPr lang="nl-BE" sz="2600" dirty="0"/>
              <a:t>: elektriciteit, hout en bouw, ICT, </a:t>
            </a:r>
            <a:r>
              <a:rPr lang="nl-BE" sz="2600" dirty="0" smtClean="0"/>
              <a:t>mechanica </a:t>
            </a:r>
          </a:p>
          <a:p>
            <a:pPr lvl="1"/>
            <a:r>
              <a:rPr lang="nl-BE" sz="2600" dirty="0" smtClean="0"/>
              <a:t>natuur</a:t>
            </a:r>
            <a:r>
              <a:rPr lang="nl-BE" sz="2600" dirty="0"/>
              <a:t>: milieu, mens, natuur, energie, </a:t>
            </a:r>
            <a:r>
              <a:rPr lang="nl-BE" sz="2600" dirty="0" smtClean="0"/>
              <a:t>biotechnologie</a:t>
            </a:r>
            <a:endParaRPr lang="nl-BE" sz="2600" dirty="0"/>
          </a:p>
          <a:p>
            <a:r>
              <a:rPr lang="nl-BE" sz="2800" dirty="0" smtClean="0"/>
              <a:t>Taal </a:t>
            </a:r>
            <a:r>
              <a:rPr lang="nl-BE" sz="2800" dirty="0"/>
              <a:t>en Cultuur </a:t>
            </a:r>
            <a:endParaRPr lang="nl-BE" sz="2800" dirty="0" smtClean="0"/>
          </a:p>
          <a:p>
            <a:pPr lvl="1"/>
            <a:r>
              <a:rPr lang="nl-BE" sz="2600" dirty="0" smtClean="0"/>
              <a:t>communicatie, literatuur, geschiedenis, filosofie </a:t>
            </a:r>
            <a:endParaRPr lang="nl-BE" sz="2600" dirty="0"/>
          </a:p>
          <a:p>
            <a:r>
              <a:rPr lang="nl-BE" sz="2800" dirty="0" smtClean="0"/>
              <a:t>Welzijn </a:t>
            </a:r>
            <a:r>
              <a:rPr lang="nl-BE" sz="2800" dirty="0"/>
              <a:t>en Maatschappij </a:t>
            </a:r>
            <a:endParaRPr lang="nl-BE" sz="2800" dirty="0" smtClean="0"/>
          </a:p>
          <a:p>
            <a:pPr lvl="1"/>
            <a:r>
              <a:rPr lang="nl-BE" sz="2600" dirty="0" smtClean="0"/>
              <a:t>voeding, begeleiding </a:t>
            </a:r>
            <a:r>
              <a:rPr lang="nl-BE" sz="2600" dirty="0"/>
              <a:t>en </a:t>
            </a:r>
            <a:r>
              <a:rPr lang="nl-BE" sz="2600" dirty="0" smtClean="0"/>
              <a:t>zorg,</a:t>
            </a:r>
            <a:r>
              <a:rPr lang="nl-BE" sz="2600" dirty="0"/>
              <a:t> </a:t>
            </a:r>
            <a:r>
              <a:rPr lang="nl-BE" sz="2600" dirty="0" err="1" smtClean="0"/>
              <a:t>wellness</a:t>
            </a:r>
            <a:r>
              <a:rPr lang="nl-BE" sz="2600" dirty="0" smtClean="0"/>
              <a:t>, sport, veiligheid</a:t>
            </a:r>
          </a:p>
          <a:p>
            <a:pPr lvl="1"/>
            <a:r>
              <a:rPr lang="nl-BE" sz="2600" dirty="0" smtClean="0"/>
              <a:t>lichamelijk welzijn en mentaal welzijn</a:t>
            </a:r>
            <a:endParaRPr lang="nl-BE" sz="2600" dirty="0"/>
          </a:p>
          <a:p>
            <a:r>
              <a:rPr lang="nl-BE" sz="2800" dirty="0" smtClean="0"/>
              <a:t>Kunst </a:t>
            </a:r>
            <a:r>
              <a:rPr lang="nl-BE" sz="2800" dirty="0"/>
              <a:t>en Creatie </a:t>
            </a:r>
            <a:endParaRPr lang="nl-BE" sz="2800" dirty="0" smtClean="0"/>
          </a:p>
          <a:p>
            <a:pPr lvl="1"/>
            <a:r>
              <a:rPr lang="nl-BE" sz="2600" dirty="0" smtClean="0"/>
              <a:t>beeld</a:t>
            </a:r>
            <a:r>
              <a:rPr lang="nl-BE" sz="2600" dirty="0"/>
              <a:t>: grafische multimedia, mode, beeldende vormgeving </a:t>
            </a:r>
            <a:endParaRPr lang="nl-BE" sz="2600" dirty="0" smtClean="0"/>
          </a:p>
          <a:p>
            <a:pPr lvl="1"/>
            <a:r>
              <a:rPr lang="nl-BE" sz="2600" dirty="0" smtClean="0"/>
              <a:t>performance</a:t>
            </a:r>
            <a:r>
              <a:rPr lang="nl-BE" sz="2600" dirty="0"/>
              <a:t>: muziek, woordkunst, theater, </a:t>
            </a:r>
            <a:r>
              <a:rPr lang="nl-BE" sz="2600" dirty="0" smtClean="0"/>
              <a:t>dans</a:t>
            </a:r>
          </a:p>
          <a:p>
            <a:r>
              <a:rPr lang="nl-BE" sz="2800" dirty="0" smtClean="0"/>
              <a:t>Economie en Organisatie </a:t>
            </a:r>
          </a:p>
          <a:p>
            <a:pPr lvl="1"/>
            <a:r>
              <a:rPr lang="nl-BE" sz="2600" dirty="0" smtClean="0"/>
              <a:t>commerciële</a:t>
            </a:r>
            <a:r>
              <a:rPr lang="nl-BE" sz="2600" dirty="0"/>
              <a:t>, logistieke en administratieve </a:t>
            </a:r>
            <a:r>
              <a:rPr lang="nl-BE" sz="2600" dirty="0" smtClean="0"/>
              <a:t>dienstverlening </a:t>
            </a:r>
          </a:p>
          <a:p>
            <a:pPr lvl="1"/>
            <a:r>
              <a:rPr lang="nl-BE" sz="2600" dirty="0" smtClean="0"/>
              <a:t>handel</a:t>
            </a:r>
            <a:r>
              <a:rPr lang="nl-BE" sz="2600" dirty="0"/>
              <a:t>, boekhouden, informatica, kantoor, </a:t>
            </a:r>
            <a:r>
              <a:rPr lang="nl-BE" sz="2600" dirty="0" smtClean="0"/>
              <a:t>verkoop</a:t>
            </a:r>
            <a:endParaRPr lang="nl-BE" sz="2600" dirty="0"/>
          </a:p>
        </p:txBody>
      </p:sp>
      <p:sp>
        <p:nvSpPr>
          <p:cNvPr id="7" name="Titel 2"/>
          <p:cNvSpPr>
            <a:spLocks noGrp="1"/>
          </p:cNvSpPr>
          <p:nvPr>
            <p:ph type="title"/>
          </p:nvPr>
        </p:nvSpPr>
        <p:spPr/>
        <p:txBody>
          <a:bodyPr/>
          <a:lstStyle/>
          <a:p>
            <a:r>
              <a:rPr lang="nl-BE" dirty="0" smtClean="0"/>
              <a:t>5. Welke DOMEINEN passen bij mij?</a:t>
            </a:r>
            <a:endParaRPr lang="nl-BE" dirty="0"/>
          </a:p>
        </p:txBody>
      </p:sp>
    </p:spTree>
    <p:extLst>
      <p:ext uri="{BB962C8B-B14F-4D97-AF65-F5344CB8AC3E}">
        <p14:creationId xmlns:p14="http://schemas.microsoft.com/office/powerpoint/2010/main" val="799938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5. Welke DOMEINEN passen bij mijn talenten en interesses?</a:t>
            </a:r>
            <a:endParaRPr lang="nl-BE" dirty="0"/>
          </a:p>
        </p:txBody>
      </p:sp>
      <p:pic>
        <p:nvPicPr>
          <p:cNvPr id="1026" name="Picture 2" descr="http://www.onderwijskiezer.be/foto_beroepsdomein/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688438"/>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nderwijskiezer.be/foto_beroepsdomei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158" y="2949540"/>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nderwijskiezer.be/foto_beroepsdomein/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171" y="2969039"/>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nderwijskiezer.be/foto_beroepsdomein/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1420" y="4209106"/>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onderwijskiezer.be/foto_beroepsdomein/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06" y="4222674"/>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onderwijskiezer.be/foto_beroepsdomein/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1669" y="4222674"/>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onderwijskiezer.be/foto_beroepsdomein/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9509" y="5497568"/>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onderwijskiezer.be/foto_beroepsdomein/1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1669" y="1700806"/>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onderwijskiezer.be/foto_beroepsdomein/2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7158" y="1700807"/>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onderwijskiezer.be/foto_beroepsdomein/2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1421" y="5497568"/>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onderwijskiezer.be/foto_beroepsdomein/2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1419" y="2969039"/>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www.onderwijskiezer.be/foto_beroepsdomein/1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443" y="2945532"/>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www.onderwijskiezer.be/foto_beroepsdomein/1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1198" y="4222674"/>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www.onderwijskiezer.be/foto_beroepsdomein/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3443" y="5497568"/>
            <a:ext cx="158399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www.onderwijskiezer.be/foto_beroepsdomein/9.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51423" y="1700806"/>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www.onderwijskiezer.be/foto_beroepsdomein/1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69510" y="2969039"/>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www.onderwijskiezer.be/foto_beroepsdomein/2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00170" y="5497568"/>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www.onderwijskiezer.be/foto_beroepsdomein/8.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00171" y="1688438"/>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www.onderwijskiezer.be/foto_beroepsdomein/1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41198" y="5497568"/>
            <a:ext cx="1583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http://www.onderwijskiezer.be/foto_beroepsdomein/2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00171" y="4209106"/>
            <a:ext cx="1583999" cy="11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53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17374" y="620688"/>
            <a:ext cx="8381260" cy="840905"/>
          </a:xfrm>
        </p:spPr>
        <p:txBody>
          <a:bodyPr/>
          <a:lstStyle/>
          <a:p>
            <a:r>
              <a:rPr lang="nl-BE" dirty="0" smtClean="0"/>
              <a:t>Afsluitende boodschap: </a:t>
            </a:r>
            <a:br>
              <a:rPr lang="nl-BE" dirty="0" smtClean="0"/>
            </a:br>
            <a:r>
              <a:rPr lang="nl-BE" sz="2800" dirty="0"/>
              <a:t>Waar zouden we zijn zonder techniek?</a:t>
            </a:r>
            <a:r>
              <a:rPr lang="nl-BE" dirty="0"/>
              <a:t/>
            </a:r>
            <a:br>
              <a:rPr lang="nl-BE" dirty="0"/>
            </a:br>
            <a:endParaRPr lang="nl-BE" dirty="0"/>
          </a:p>
        </p:txBody>
      </p:sp>
      <p:pic>
        <p:nvPicPr>
          <p:cNvPr id="4098" name="Picture 2" descr="C:\Users\Beroepenhuis\Dropbox\Schermafdrukken\Schermafdruk 2016-06-10 11.05.53.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4" t="29130" r="21893" b="23902"/>
          <a:stretch/>
        </p:blipFill>
        <p:spPr bwMode="auto">
          <a:xfrm>
            <a:off x="395536" y="1916832"/>
            <a:ext cx="8388102" cy="435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467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ster">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Raster">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Raster">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3131</TotalTime>
  <Words>2156</Words>
  <Application>Microsoft Office PowerPoint</Application>
  <PresentationFormat>On-screen Show (4:3)</PresentationFormat>
  <Paragraphs>720</Paragraphs>
  <Slides>92</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4" baseType="lpstr">
      <vt:lpstr>Microsoft JhengHei</vt:lpstr>
      <vt:lpstr>Arial</vt:lpstr>
      <vt:lpstr>Calibri</vt:lpstr>
      <vt:lpstr>Franklin Gothic Medium</vt:lpstr>
      <vt:lpstr>Microsoft New Tai Lue</vt:lpstr>
      <vt:lpstr>Microsoft PhagsPa</vt:lpstr>
      <vt:lpstr>Times New Roman</vt:lpstr>
      <vt:lpstr>Wingdings</vt:lpstr>
      <vt:lpstr>Wingdings 2</vt:lpstr>
      <vt:lpstr>Wingdings 3</vt:lpstr>
      <vt:lpstr>Raster</vt:lpstr>
      <vt:lpstr>Acrobat Document</vt:lpstr>
      <vt:lpstr>Stimulerend kiezen   Een blik op de wereld  van de industrie</vt:lpstr>
      <vt:lpstr>PowerPoint Presentation</vt:lpstr>
      <vt:lpstr>5 RONDES</vt:lpstr>
      <vt:lpstr>Praktisch</vt:lpstr>
      <vt:lpstr>Stimulerend kiezen  </vt:lpstr>
      <vt:lpstr>1. De Soorten industrie in belgie</vt:lpstr>
      <vt:lpstr>1.</vt:lpstr>
      <vt:lpstr>2.</vt:lpstr>
      <vt:lpstr>3.</vt:lpstr>
      <vt:lpstr>4.</vt:lpstr>
      <vt:lpstr>5.</vt:lpstr>
      <vt:lpstr>6.</vt:lpstr>
      <vt:lpstr>oplossing</vt:lpstr>
      <vt:lpstr>1.</vt:lpstr>
      <vt:lpstr>2.</vt:lpstr>
      <vt:lpstr>3.</vt:lpstr>
      <vt:lpstr>4.</vt:lpstr>
      <vt:lpstr>5.</vt:lpstr>
      <vt:lpstr>6.</vt:lpstr>
      <vt:lpstr>2. de verschillende sectoren</vt:lpstr>
      <vt:lpstr>PowerPoint Presentation</vt:lpstr>
      <vt:lpstr>oplossing</vt:lpstr>
      <vt:lpstr>PowerPoint Presentation</vt:lpstr>
      <vt:lpstr>Stimulerend kiezen  </vt:lpstr>
      <vt:lpstr>1. Afdelingen in een bedrijf</vt:lpstr>
      <vt:lpstr>PowerPoint Presentation</vt:lpstr>
      <vt:lpstr>PowerPoint Presentation</vt:lpstr>
      <vt:lpstr>Vraag 1</vt:lpstr>
      <vt:lpstr>Vraag 2</vt:lpstr>
      <vt:lpstr>Vraag 3</vt:lpstr>
      <vt:lpstr>Vraag 4</vt:lpstr>
      <vt:lpstr>Vraag 5</vt:lpstr>
      <vt:lpstr>Vraag 6</vt:lpstr>
      <vt:lpstr>Vraag 7</vt:lpstr>
      <vt:lpstr>Vraag 8</vt:lpstr>
      <vt:lpstr>oplossing</vt:lpstr>
      <vt:lpstr>Vraag 1</vt:lpstr>
      <vt:lpstr>Vraag 2</vt:lpstr>
      <vt:lpstr>Vraag 3</vt:lpstr>
      <vt:lpstr>Vraag 4</vt:lpstr>
      <vt:lpstr>Vraag 5</vt:lpstr>
      <vt:lpstr>Vraag 6</vt:lpstr>
      <vt:lpstr>Vraag 7</vt:lpstr>
      <vt:lpstr>Vraag 8</vt:lpstr>
      <vt:lpstr>2. Productieproces van LEGO</vt:lpstr>
      <vt:lpstr>Filmpje</vt:lpstr>
      <vt:lpstr>A) Spuitgieten in een matrijs</vt:lpstr>
      <vt:lpstr>b) verpakken</vt:lpstr>
      <vt:lpstr>C) Decoreren en assembleren</vt:lpstr>
      <vt:lpstr>D) Plastickorrels mengen</vt:lpstr>
      <vt:lpstr>E) Kwaliteit controleren</vt:lpstr>
      <vt:lpstr>PowerPoint Presentation</vt:lpstr>
      <vt:lpstr>oplossing</vt:lpstr>
      <vt:lpstr>PowerPoint Presentation</vt:lpstr>
      <vt:lpstr>PowerPoint Presentation</vt:lpstr>
      <vt:lpstr>Stimulerend kiezen  </vt:lpstr>
      <vt:lpstr>Lijst met mogelijke antwoorden</vt:lpstr>
      <vt:lpstr>1. Voor welke functie werd deze vacature opgemaakt?</vt:lpstr>
      <vt:lpstr>2. Welke functie wordt beschreven in dit document?</vt:lpstr>
      <vt:lpstr>3. Bekijk het filmpje</vt:lpstr>
      <vt:lpstr>3. Welke taak hoort niet bij een procesoperator?</vt:lpstr>
      <vt:lpstr>4. Voor welke functie werd deze vacature opgemaakt?</vt:lpstr>
      <vt:lpstr>5. Welke functie kan je invullen in de getuigenis?</vt:lpstr>
      <vt:lpstr>oplossing</vt:lpstr>
      <vt:lpstr>1. Voor welke functie werd deze vacature opgemaakt?</vt:lpstr>
      <vt:lpstr>2. Welke functie wordt beschreven in dit document?</vt:lpstr>
      <vt:lpstr>3. Welke taak hoort niet bij een procesoperator?</vt:lpstr>
      <vt:lpstr>3. Welke taak hoort niet bij een procesoperator?</vt:lpstr>
      <vt:lpstr>4. Voor welke functie werd deze vacature opgemaakt?</vt:lpstr>
      <vt:lpstr>5. Welke functie kan je invullen in de getuigenis?</vt:lpstr>
      <vt:lpstr>Stimulerend kiezen  </vt:lpstr>
      <vt:lpstr>1. Aandacht voor veiligheid</vt:lpstr>
      <vt:lpstr>Veiligheid op de werkvloer</vt:lpstr>
      <vt:lpstr>PowerPoint Presentation</vt:lpstr>
      <vt:lpstr>oplossing</vt:lpstr>
      <vt:lpstr>PowerPoint Presentation</vt:lpstr>
      <vt:lpstr>PowerPoint Presentation</vt:lpstr>
      <vt:lpstr>2. kwaliteit, duurzaamheid en milieu</vt:lpstr>
      <vt:lpstr>PowerPoint Presentation</vt:lpstr>
      <vt:lpstr>oplossing</vt:lpstr>
      <vt:lpstr>PowerPoint Presentation</vt:lpstr>
      <vt:lpstr>PowerPoint Presentation</vt:lpstr>
      <vt:lpstr>Stimulerend kiezen  </vt:lpstr>
      <vt:lpstr>1. Succesvol zijn </vt:lpstr>
      <vt:lpstr>1. Succesvol zijn</vt:lpstr>
      <vt:lpstr>1. Succesvol zijn</vt:lpstr>
      <vt:lpstr>2. Welke interesses heb ik?</vt:lpstr>
      <vt:lpstr>3. Welke talenten heb ik?</vt:lpstr>
      <vt:lpstr>4. Welke talenten heb ik  (VOLGENS MIJN KLASGENOTEN)?</vt:lpstr>
      <vt:lpstr>5. Welke DOMEINEN passen bij mij?</vt:lpstr>
      <vt:lpstr>5. Welke DOMEINEN passen bij mijn talenten en interesses?</vt:lpstr>
      <vt:lpstr>Afsluitende boodschap:  Waar zouden we zijn zonder techniek?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Het Beroepenhuis</dc:creator>
  <cp:lastModifiedBy>Dirk Veekhoven</cp:lastModifiedBy>
  <cp:revision>175</cp:revision>
  <cp:lastPrinted>2016-01-18T15:55:02Z</cp:lastPrinted>
  <dcterms:created xsi:type="dcterms:W3CDTF">2015-02-26T09:10:30Z</dcterms:created>
  <dcterms:modified xsi:type="dcterms:W3CDTF">2016-12-02T07:00:21Z</dcterms:modified>
</cp:coreProperties>
</file>