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8" r:id="rId17"/>
    <p:sldId id="279" r:id="rId18"/>
    <p:sldId id="280" r:id="rId19"/>
    <p:sldId id="290" r:id="rId20"/>
    <p:sldId id="281" r:id="rId21"/>
    <p:sldId id="282" r:id="rId22"/>
    <p:sldId id="283" r:id="rId23"/>
    <p:sldId id="291" r:id="rId24"/>
    <p:sldId id="284" r:id="rId25"/>
    <p:sldId id="285" r:id="rId26"/>
    <p:sldId id="292" r:id="rId27"/>
    <p:sldId id="286" r:id="rId28"/>
    <p:sldId id="287" r:id="rId29"/>
    <p:sldId id="288" r:id="rId30"/>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082725CA-06F3-44C6-A1D0-35585AE69FC2}" type="slidenum">
              <a:rPr lang="nl-BE" smtClean="0"/>
              <a:pPr/>
              <a:t>‹nr.›</a:t>
            </a:fld>
            <a:endParaRPr lang="nl-BE"/>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nl-BE">
              <a:solidFill>
                <a:srgbClr val="D4D4D6"/>
              </a:solidFill>
            </a:endParaRPr>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125262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661969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7162800" y="274638"/>
            <a:ext cx="1676400" cy="5851525"/>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Tree>
    <p:extLst>
      <p:ext uri="{BB962C8B-B14F-4D97-AF65-F5344CB8AC3E}">
        <p14:creationId xmlns:p14="http://schemas.microsoft.com/office/powerpoint/2010/main" val="2117583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11"/>
          </p:nvPr>
        </p:nvSpPr>
        <p:spPr/>
        <p:txBody>
          <a:bodyPr/>
          <a:lstStyle/>
          <a:p>
            <a:endParaRPr lang="nl-BE">
              <a:solidFill>
                <a:srgbClr val="5A6378"/>
              </a:solidFill>
            </a:endParaRPr>
          </a:p>
        </p:txBody>
      </p:sp>
      <p:sp>
        <p:nvSpPr>
          <p:cNvPr id="6" name="Slide Number Placeholder 5"/>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7" name="Title 6"/>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99026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9" name="Date Placeholder 8"/>
          <p:cNvSpPr>
            <a:spLocks noGrp="1"/>
          </p:cNvSpPr>
          <p:nvPr>
            <p:ph type="dt" sz="half" idx="10"/>
          </p:nvPr>
        </p:nvSpPr>
        <p:spPr/>
        <p:txBody>
          <a:bodyPr/>
          <a:lstStyle>
            <a:lvl1pPr>
              <a:defRPr>
                <a:solidFill>
                  <a:srgbClr val="FFFFFF"/>
                </a:solidFill>
              </a:defRPr>
            </a:lvl1pPr>
          </a:lstStyle>
          <a:p>
            <a:fld id="{3AD6D516-4343-40B8-8A35-463E550D0725}" type="datetimeFigureOut">
              <a:rPr lang="nl-BE" smtClean="0"/>
              <a:pPr/>
              <a:t>6/07/2015</a:t>
            </a:fld>
            <a:endParaRPr lang="nl-BE"/>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082725CA-06F3-44C6-A1D0-35585AE69FC2}" type="slidenum">
              <a:rPr lang="nl-BE" smtClean="0">
                <a:solidFill>
                  <a:srgbClr val="D4D4D6"/>
                </a:solidFill>
              </a:rPr>
              <a:pPr/>
              <a:t>‹nr.›</a:t>
            </a:fld>
            <a:endParaRPr lang="nl-BE">
              <a:solidFill>
                <a:srgbClr val="D4D4D6"/>
              </a:solidFill>
            </a:endParaRPr>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nl-BE"/>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nl-NL" smtClean="0"/>
              <a:t>Klik om de stijl te bewerken</a:t>
            </a:r>
            <a:endParaRPr lang="en-US" dirty="0"/>
          </a:p>
        </p:txBody>
      </p:sp>
    </p:spTree>
    <p:extLst>
      <p:ext uri="{BB962C8B-B14F-4D97-AF65-F5344CB8AC3E}">
        <p14:creationId xmlns:p14="http://schemas.microsoft.com/office/powerpoint/2010/main" val="68510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8" name="Title 7"/>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1423633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8" name="Footer Placeholder 7"/>
          <p:cNvSpPr>
            <a:spLocks noGrp="1"/>
          </p:cNvSpPr>
          <p:nvPr>
            <p:ph type="ftr" sz="quarter" idx="11"/>
          </p:nvPr>
        </p:nvSpPr>
        <p:spPr/>
        <p:txBody>
          <a:bodyPr/>
          <a:lstStyle/>
          <a:p>
            <a:endParaRPr lang="nl-BE">
              <a:solidFill>
                <a:srgbClr val="5A6378"/>
              </a:solidFill>
            </a:endParaRPr>
          </a:p>
        </p:txBody>
      </p:sp>
      <p:sp>
        <p:nvSpPr>
          <p:cNvPr id="9" name="Slide Number Placeholder 8"/>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10" name="Title 9"/>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237674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4" name="Footer Placeholder 3"/>
          <p:cNvSpPr>
            <a:spLocks noGrp="1"/>
          </p:cNvSpPr>
          <p:nvPr>
            <p:ph type="ftr" sz="quarter" idx="11"/>
          </p:nvPr>
        </p:nvSpPr>
        <p:spPr/>
        <p:txBody>
          <a:bodyPr/>
          <a:lstStyle/>
          <a:p>
            <a:endParaRPr lang="nl-BE">
              <a:solidFill>
                <a:srgbClr val="5A6378"/>
              </a:solidFill>
            </a:endParaRPr>
          </a:p>
        </p:txBody>
      </p:sp>
      <p:sp>
        <p:nvSpPr>
          <p:cNvPr id="5" name="Slide Number Placeholder 4"/>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
        <p:nvSpPr>
          <p:cNvPr id="6" name="Title 5"/>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359155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3" name="Footer Placeholder 2"/>
          <p:cNvSpPr>
            <a:spLocks noGrp="1"/>
          </p:cNvSpPr>
          <p:nvPr>
            <p:ph type="ftr" sz="quarter" idx="11"/>
          </p:nvPr>
        </p:nvSpPr>
        <p:spPr/>
        <p:txBody>
          <a:bodyPr/>
          <a:lstStyle/>
          <a:p>
            <a:endParaRPr lang="nl-BE">
              <a:solidFill>
                <a:srgbClr val="5A6378"/>
              </a:solidFill>
            </a:endParaRPr>
          </a:p>
        </p:txBody>
      </p:sp>
      <p:sp>
        <p:nvSpPr>
          <p:cNvPr id="4" name="Slide Number Placeholder 3"/>
          <p:cNvSpPr>
            <a:spLocks noGrp="1"/>
          </p:cNvSpPr>
          <p:nvPr>
            <p:ph type="sldNum" sz="quarter" idx="12"/>
          </p:nvPr>
        </p:nvSpPr>
        <p:spPr/>
        <p:txBody>
          <a:body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61827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6" name="Footer Placeholder 5"/>
          <p:cNvSpPr>
            <a:spLocks noGrp="1"/>
          </p:cNvSpPr>
          <p:nvPr>
            <p:ph type="ftr" sz="quarter" idx="11"/>
          </p:nvPr>
        </p:nvSpPr>
        <p:spPr/>
        <p:txBody>
          <a:bodyPr/>
          <a:lstStyle/>
          <a:p>
            <a:endParaRPr lang="nl-BE">
              <a:solidFill>
                <a:srgbClr val="5A6378"/>
              </a:solidFill>
            </a:endParaRPr>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082725CA-06F3-44C6-A1D0-35585AE69FC2}" type="slidenum">
              <a:rPr lang="nl-BE" smtClean="0"/>
              <a:pPr/>
              <a:t>‹nr.›</a:t>
            </a:fld>
            <a:endParaRPr lang="nl-BE"/>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nl-NL" smtClean="0"/>
              <a:t>Klik om de stijl te bewerken</a:t>
            </a:r>
            <a:endParaRPr lang="en-US" dirty="0"/>
          </a:p>
        </p:txBody>
      </p:sp>
    </p:spTree>
    <p:extLst>
      <p:ext uri="{BB962C8B-B14F-4D97-AF65-F5344CB8AC3E}">
        <p14:creationId xmlns:p14="http://schemas.microsoft.com/office/powerpoint/2010/main" val="352587876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Date Placeholder 4"/>
          <p:cNvSpPr>
            <a:spLocks noGrp="1"/>
          </p:cNvSpPr>
          <p:nvPr>
            <p:ph type="dt" sz="half" idx="10"/>
          </p:nvPr>
        </p:nvSpPr>
        <p:spPr/>
        <p:txBody>
          <a:bodyPr/>
          <a:lstStyle/>
          <a:p>
            <a:fld id="{3AD6D516-4343-40B8-8A35-463E550D0725}" type="datetimeFigureOut">
              <a:rPr lang="nl-BE" smtClean="0">
                <a:solidFill>
                  <a:srgbClr val="D4D4D6"/>
                </a:solidFill>
              </a:rPr>
              <a:pPr/>
              <a:t>6/07/2015</a:t>
            </a:fld>
            <a:endParaRPr lang="nl-BE">
              <a:solidFill>
                <a:srgbClr val="D4D4D6"/>
              </a:solidFill>
            </a:endParaRPr>
          </a:p>
        </p:txBody>
      </p:sp>
      <p:sp>
        <p:nvSpPr>
          <p:cNvPr id="6" name="Footer Placeholder 5"/>
          <p:cNvSpPr>
            <a:spLocks noGrp="1"/>
          </p:cNvSpPr>
          <p:nvPr>
            <p:ph type="ftr" sz="quarter" idx="11"/>
          </p:nvPr>
        </p:nvSpPr>
        <p:spPr/>
        <p:txBody>
          <a:bodyPr/>
          <a:lstStyle/>
          <a:p>
            <a:endParaRPr lang="nl-BE">
              <a:solidFill>
                <a:srgbClr val="D4D4D6"/>
              </a:solidFill>
            </a:endParaRPr>
          </a:p>
        </p:txBody>
      </p:sp>
      <p:sp>
        <p:nvSpPr>
          <p:cNvPr id="7" name="Slide Number Placeholder 6"/>
          <p:cNvSpPr>
            <a:spLocks noGrp="1"/>
          </p:cNvSpPr>
          <p:nvPr>
            <p:ph type="sldNum" sz="quarter" idx="12"/>
          </p:nvPr>
        </p:nvSpPr>
        <p:spPr/>
        <p:txBody>
          <a:bodyPr/>
          <a:lstStyle/>
          <a:p>
            <a:fld id="{082725CA-06F3-44C6-A1D0-35585AE69FC2}" type="slidenum">
              <a:rPr lang="nl-BE" smtClean="0">
                <a:solidFill>
                  <a:srgbClr val="D4D4D6"/>
                </a:solidFill>
              </a:rPr>
              <a:pPr/>
              <a:t>‹nr.›</a:t>
            </a:fld>
            <a:endParaRPr lang="nl-BE">
              <a:solidFill>
                <a:srgbClr val="D4D4D6"/>
              </a:solidFill>
            </a:endParaRP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nl-NL" smtClean="0"/>
              <a:t>Klik om de stijl te bewerken</a:t>
            </a:r>
            <a:endParaRPr lang="en-US" dirty="0"/>
          </a:p>
        </p:txBody>
      </p:sp>
    </p:spTree>
    <p:extLst>
      <p:ext uri="{BB962C8B-B14F-4D97-AF65-F5344CB8AC3E}">
        <p14:creationId xmlns:p14="http://schemas.microsoft.com/office/powerpoint/2010/main" val="83860663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nl-NL" smtClean="0"/>
              <a:t>Klik om de stijl te bewerken</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3AD6D516-4343-40B8-8A35-463E550D0725}" type="datetimeFigureOut">
              <a:rPr lang="nl-BE" smtClean="0">
                <a:solidFill>
                  <a:srgbClr val="5A6378"/>
                </a:solidFill>
              </a:rPr>
              <a:pPr/>
              <a:t>6/07/2015</a:t>
            </a:fld>
            <a:endParaRPr lang="nl-BE">
              <a:solidFill>
                <a:srgbClr val="5A6378"/>
              </a:solidFill>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nl-BE">
              <a:solidFill>
                <a:srgbClr val="5A6378"/>
              </a:solidFill>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082725CA-06F3-44C6-A1D0-35585AE69FC2}" type="slidenum">
              <a:rPr lang="nl-BE" smtClean="0">
                <a:solidFill>
                  <a:srgbClr val="5A6378"/>
                </a:solidFill>
              </a:rPr>
              <a:pPr/>
              <a:t>‹nr.›</a:t>
            </a:fld>
            <a:endParaRPr lang="nl-BE">
              <a:solidFill>
                <a:srgbClr val="5A6378"/>
              </a:solidFill>
            </a:endParaRPr>
          </a:p>
        </p:txBody>
      </p:sp>
    </p:spTree>
    <p:extLst>
      <p:ext uri="{BB962C8B-B14F-4D97-AF65-F5344CB8AC3E}">
        <p14:creationId xmlns:p14="http://schemas.microsoft.com/office/powerpoint/2010/main" val="25336738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6bjR9lEEdh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1Y94afoOPA8?list=PLVEnmFsipVTyjzlJzjrAb8DsvjU-JVLa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528" y="1124744"/>
            <a:ext cx="6324600" cy="1828800"/>
          </a:xfrm>
        </p:spPr>
        <p:txBody>
          <a:bodyPr/>
          <a:lstStyle/>
          <a:p>
            <a:pPr algn="ctr"/>
            <a:r>
              <a:rPr lang="nl-BE" sz="4400" dirty="0" smtClean="0"/>
              <a:t>Stimulerend kiezen</a:t>
            </a:r>
            <a:br>
              <a:rPr lang="nl-BE" sz="4400" dirty="0" smtClean="0"/>
            </a:br>
            <a:r>
              <a:rPr lang="nl-BE" dirty="0" smtClean="0"/>
              <a:t/>
            </a:r>
            <a:br>
              <a:rPr lang="nl-BE" dirty="0" smtClean="0"/>
            </a:br>
            <a:r>
              <a:rPr lang="nl-BE" sz="3600" cap="none" dirty="0" smtClean="0"/>
              <a:t>Een blik op de wereld van de industrie</a:t>
            </a:r>
            <a:endParaRPr lang="nl-BE" sz="3600" cap="none" dirty="0"/>
          </a:p>
        </p:txBody>
      </p:sp>
      <p:sp>
        <p:nvSpPr>
          <p:cNvPr id="4" name="Tekstvak 3"/>
          <p:cNvSpPr txBox="1"/>
          <p:nvPr/>
        </p:nvSpPr>
        <p:spPr>
          <a:xfrm>
            <a:off x="251520" y="4941168"/>
            <a:ext cx="6552728" cy="1200329"/>
          </a:xfrm>
          <a:prstGeom prst="rect">
            <a:avLst/>
          </a:prstGeom>
          <a:noFill/>
        </p:spPr>
        <p:txBody>
          <a:bodyPr wrap="square" rtlCol="0">
            <a:spAutoFit/>
          </a:bodyPr>
          <a:lstStyle/>
          <a:p>
            <a:pPr algn="ctr"/>
            <a:r>
              <a:rPr lang="nl-BE" sz="3600" dirty="0" smtClean="0">
                <a:solidFill>
                  <a:srgbClr val="F0AD00"/>
                </a:solidFill>
              </a:rPr>
              <a:t>WIE DOET WAT IN DE INDUSTRIE?</a:t>
            </a:r>
            <a:endParaRPr lang="nl-BE" sz="2800" dirty="0">
              <a:solidFill>
                <a:srgbClr val="F0AD00"/>
              </a:solidFill>
            </a:endParaRPr>
          </a:p>
        </p:txBody>
      </p:sp>
    </p:spTree>
    <p:extLst>
      <p:ext uri="{BB962C8B-B14F-4D97-AF65-F5344CB8AC3E}">
        <p14:creationId xmlns:p14="http://schemas.microsoft.com/office/powerpoint/2010/main" val="1351484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endParaRPr lang="nl-BE" sz="2800" dirty="0" smtClean="0"/>
          </a:p>
          <a:p>
            <a:pPr marL="45720" indent="0">
              <a:buNone/>
            </a:pPr>
            <a:endParaRPr lang="nl-BE" sz="2800" dirty="0" smtClean="0"/>
          </a:p>
          <a:p>
            <a:pPr marL="45720" indent="0">
              <a:buNone/>
            </a:pPr>
            <a:endParaRPr lang="nl-BE" sz="2800" dirty="0"/>
          </a:p>
          <a:p>
            <a:pPr marL="45720" indent="0">
              <a:buNone/>
            </a:pPr>
            <a:r>
              <a:rPr lang="nl-BE" sz="2800" dirty="0" smtClean="0"/>
              <a:t>Deze </a:t>
            </a:r>
            <a:r>
              <a:rPr lang="nl-BE" sz="2800" dirty="0"/>
              <a:t>persoon geeft advies over de veiligheid aan de operatoren en de productieleider. Hij/zij kent de veiligheidsregels, spoort gevaarlijke situaties op en voert verbeteringen uit. </a:t>
            </a:r>
          </a:p>
          <a:p>
            <a:pPr marL="45720" indent="0">
              <a:buNone/>
            </a:pPr>
            <a:endParaRPr lang="nl-BE" dirty="0"/>
          </a:p>
        </p:txBody>
      </p:sp>
      <p:sp>
        <p:nvSpPr>
          <p:cNvPr id="3" name="Titel 2"/>
          <p:cNvSpPr>
            <a:spLocks noGrp="1"/>
          </p:cNvSpPr>
          <p:nvPr>
            <p:ph type="title"/>
          </p:nvPr>
        </p:nvSpPr>
        <p:spPr/>
        <p:txBody>
          <a:bodyPr/>
          <a:lstStyle/>
          <a:p>
            <a:r>
              <a:rPr lang="nl-BE" dirty="0" smtClean="0"/>
              <a:t>6. Bij welke functie hoort onderstaande omschrijving?</a:t>
            </a:r>
            <a:endParaRPr lang="nl-BE" dirty="0"/>
          </a:p>
        </p:txBody>
      </p:sp>
    </p:spTree>
    <p:extLst>
      <p:ext uri="{BB962C8B-B14F-4D97-AF65-F5344CB8AC3E}">
        <p14:creationId xmlns:p14="http://schemas.microsoft.com/office/powerpoint/2010/main" val="1111464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6bjR9lEEdhE"/>
          <p:cNvPicPr>
            <a:picLocks noGrp="1" noRot="1" noChangeAspect="1"/>
          </p:cNvPicPr>
          <p:nvPr>
            <p:ph idx="1"/>
            <a:videoFile r:link="rId1"/>
          </p:nvPr>
        </p:nvPicPr>
        <p:blipFill>
          <a:blip r:embed="rId3"/>
          <a:stretch>
            <a:fillRect/>
          </a:stretch>
        </p:blipFill>
        <p:spPr>
          <a:xfrm>
            <a:off x="395536" y="1772816"/>
            <a:ext cx="8424936" cy="4739027"/>
          </a:xfrm>
          <a:prstGeom prst="rect">
            <a:avLst/>
          </a:prstGeom>
        </p:spPr>
      </p:pic>
      <p:sp>
        <p:nvSpPr>
          <p:cNvPr id="3" name="Titel 2"/>
          <p:cNvSpPr>
            <a:spLocks noGrp="1"/>
          </p:cNvSpPr>
          <p:nvPr>
            <p:ph type="title"/>
          </p:nvPr>
        </p:nvSpPr>
        <p:spPr/>
        <p:txBody>
          <a:bodyPr/>
          <a:lstStyle/>
          <a:p>
            <a:r>
              <a:rPr lang="nl-BE" dirty="0" smtClean="0"/>
              <a:t>7. Bekijk het filmpje</a:t>
            </a:r>
            <a:endParaRPr lang="nl-BE" dirty="0"/>
          </a:p>
        </p:txBody>
      </p:sp>
    </p:spTree>
    <p:extLst>
      <p:ext uri="{BB962C8B-B14F-4D97-AF65-F5344CB8AC3E}">
        <p14:creationId xmlns:p14="http://schemas.microsoft.com/office/powerpoint/2010/main" val="1080671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835696" y="2027478"/>
            <a:ext cx="6984775" cy="4407408"/>
          </a:xfrm>
        </p:spPr>
        <p:txBody>
          <a:bodyPr/>
          <a:lstStyle/>
          <a:p>
            <a:pPr marL="502920" lvl="0" indent="-457200">
              <a:buFont typeface="+mj-lt"/>
              <a:buAutoNum type="alphaUcPeriod"/>
            </a:pPr>
            <a:endParaRPr lang="nl-BE" sz="2800" dirty="0" smtClean="0"/>
          </a:p>
          <a:p>
            <a:pPr marL="502920" lvl="0" indent="-457200">
              <a:buFont typeface="+mj-lt"/>
              <a:buAutoNum type="alphaUcPeriod"/>
            </a:pPr>
            <a:r>
              <a:rPr lang="nl-BE" sz="2400" dirty="0" smtClean="0"/>
              <a:t>Je </a:t>
            </a:r>
            <a:r>
              <a:rPr lang="nl-BE" sz="2400" dirty="0"/>
              <a:t>bestudeert en ontwerpt onderdelen, producten of installaties. </a:t>
            </a:r>
          </a:p>
          <a:p>
            <a:pPr marL="502920" lvl="0" indent="-457200">
              <a:buFont typeface="+mj-lt"/>
              <a:buAutoNum type="alphaUcPeriod"/>
            </a:pPr>
            <a:r>
              <a:rPr lang="nl-BE" sz="2400" dirty="0"/>
              <a:t>Je staat in voor het opslaan van de onderdelen of producten in een magazijn. </a:t>
            </a:r>
          </a:p>
          <a:p>
            <a:pPr marL="502920" lvl="0" indent="-457200">
              <a:buFont typeface="+mj-lt"/>
              <a:buAutoNum type="alphaUcPeriod"/>
            </a:pPr>
            <a:r>
              <a:rPr lang="nl-BE" sz="2400" dirty="0"/>
              <a:t>Je volgt de productie van je ontwerp op en verandert het ontwerp waar nodig. </a:t>
            </a:r>
          </a:p>
          <a:p>
            <a:pPr marL="502920" lvl="0" indent="-457200">
              <a:buFont typeface="+mj-lt"/>
              <a:buAutoNum type="alphaUcPeriod"/>
            </a:pPr>
            <a:r>
              <a:rPr lang="nl-BE" sz="2400" dirty="0"/>
              <a:t>Je werkt detailplannen van de eenheden uit met computerprogramma’s. </a:t>
            </a:r>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pic>
        <p:nvPicPr>
          <p:cNvPr id="4" name="Picture 2" descr="D:\beroepen\technisch_tekenaar\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4986"/>
            <a:ext cx="1219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73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8407893" cy="4734265"/>
          </a:xfrm>
        </p:spPr>
        <p:txBody>
          <a:bodyPr>
            <a:normAutofit fontScale="92500"/>
          </a:bodyPr>
          <a:lstStyle/>
          <a:p>
            <a:pPr marL="45720" indent="0">
              <a:buNone/>
            </a:pPr>
            <a:endParaRPr lang="nl-BE" sz="2800" dirty="0" smtClean="0"/>
          </a:p>
          <a:p>
            <a:pPr marL="45720" indent="0">
              <a:buNone/>
            </a:pPr>
            <a:r>
              <a:rPr lang="nl-BE" sz="2800" dirty="0" smtClean="0"/>
              <a:t>Een</a:t>
            </a:r>
            <a:r>
              <a:rPr lang="nl-BE" sz="2800" dirty="0"/>
              <a:t>­ __________________ is een polyvalente logistieke arbeider die instaat voor het ontvangen, het opslaan en het verzenden van goederen. Hij/zij maakt gebruik van eenvoudige hulpmiddelen (bv. scanningapparaat, transpalet, enz.) en/of van geautomatiseerde systemen om allerlei mogelijke goederen te behandelen. Ook de administratieve ondersteuning </a:t>
            </a:r>
            <a:r>
              <a:rPr lang="nl-BE" sz="2800" dirty="0" smtClean="0"/>
              <a:t>van </a:t>
            </a:r>
            <a:r>
              <a:rPr lang="nl-BE" sz="2800" dirty="0"/>
              <a:t>de goederen vallen onder de verantwoordelijkheid van de __________________ . </a:t>
            </a:r>
          </a:p>
          <a:p>
            <a:pPr marL="45720" indent="0">
              <a:buNone/>
            </a:pPr>
            <a:endParaRPr lang="nl-BE" dirty="0"/>
          </a:p>
        </p:txBody>
      </p:sp>
      <p:sp>
        <p:nvSpPr>
          <p:cNvPr id="3" name="Titel 2"/>
          <p:cNvSpPr>
            <a:spLocks noGrp="1"/>
          </p:cNvSpPr>
          <p:nvPr>
            <p:ph type="title"/>
          </p:nvPr>
        </p:nvSpPr>
        <p:spPr/>
        <p:txBody>
          <a:bodyPr/>
          <a:lstStyle/>
          <a:p>
            <a:r>
              <a:rPr lang="nl-BE" dirty="0" smtClean="0"/>
              <a:t>8. Welke functie kan je invullen in de omschrijving?</a:t>
            </a:r>
            <a:endParaRPr lang="nl-BE" dirty="0"/>
          </a:p>
        </p:txBody>
      </p:sp>
    </p:spTree>
    <p:extLst>
      <p:ext uri="{BB962C8B-B14F-4D97-AF65-F5344CB8AC3E}">
        <p14:creationId xmlns:p14="http://schemas.microsoft.com/office/powerpoint/2010/main" val="3536842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8407893" cy="4806273"/>
          </a:xfrm>
        </p:spPr>
        <p:txBody>
          <a:bodyPr/>
          <a:lstStyle/>
          <a:p>
            <a:pPr marL="45720" indent="0">
              <a:buNone/>
            </a:pPr>
            <a:endParaRPr lang="nl-BE" sz="2400" dirty="0" smtClean="0"/>
          </a:p>
          <a:p>
            <a:pPr marL="45720" indent="0">
              <a:buNone/>
            </a:pPr>
            <a:r>
              <a:rPr lang="nl-BE" sz="2400" dirty="0" smtClean="0"/>
              <a:t>“</a:t>
            </a:r>
            <a:r>
              <a:rPr lang="nl-BE" sz="2400" dirty="0"/>
              <a:t>Na mijn studies elektriciteit, kon ik meteen beginnen in het bedrijf. Gedurende </a:t>
            </a:r>
            <a:r>
              <a:rPr lang="nl-BE" sz="2400" dirty="0" smtClean="0"/>
              <a:t>5 jaar </a:t>
            </a:r>
            <a:r>
              <a:rPr lang="nl-BE" sz="2400" dirty="0"/>
              <a:t>heb ik het vak rechtstreeks geleerd van een ervaren collega. Daarnaast kreeg ik de kans om mezelf verder te ontwikkelen door deel te nemen aan opleidingen. </a:t>
            </a:r>
          </a:p>
          <a:p>
            <a:pPr marL="45720" indent="0">
              <a:buNone/>
            </a:pPr>
            <a:r>
              <a:rPr lang="nl-BE" sz="2400" dirty="0"/>
              <a:t>Sinds ik hier begon, ben ik enorm geëvolueerd in het bedrijf. Ik heb verschillende niveaus doorlopen, en ik werk nu als ____________________ . Een geweldige stap vooruit! Ik ben nu verantwoordelijk voor een 10-tal collega’s en sta in voor de planning van hun activiteiten.” </a:t>
            </a:r>
          </a:p>
          <a:p>
            <a:pPr marL="45720" indent="0">
              <a:buNone/>
            </a:pPr>
            <a:endParaRPr lang="nl-BE" dirty="0"/>
          </a:p>
        </p:txBody>
      </p:sp>
      <p:sp>
        <p:nvSpPr>
          <p:cNvPr id="3" name="Titel 2"/>
          <p:cNvSpPr>
            <a:spLocks noGrp="1"/>
          </p:cNvSpPr>
          <p:nvPr>
            <p:ph type="title"/>
          </p:nvPr>
        </p:nvSpPr>
        <p:spPr/>
        <p:txBody>
          <a:bodyPr/>
          <a:lstStyle/>
          <a:p>
            <a:r>
              <a:rPr lang="nl-BE" dirty="0" smtClean="0"/>
              <a:t>9. Welke functie kan je invullen in de getuigenis?</a:t>
            </a:r>
            <a:endParaRPr lang="nl-BE" dirty="0"/>
          </a:p>
        </p:txBody>
      </p:sp>
    </p:spTree>
    <p:extLst>
      <p:ext uri="{BB962C8B-B14F-4D97-AF65-F5344CB8AC3E}">
        <p14:creationId xmlns:p14="http://schemas.microsoft.com/office/powerpoint/2010/main" val="1572851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10. Voor welke functie werd deze vacature opgemaakt?</a:t>
            </a:r>
            <a:endParaRPr lang="nl-BE" dirty="0"/>
          </a:p>
        </p:txBody>
      </p:sp>
      <p:sp>
        <p:nvSpPr>
          <p:cNvPr id="4" name="Tekstvak 3"/>
          <p:cNvSpPr txBox="1">
            <a:spLocks/>
          </p:cNvSpPr>
          <p:nvPr/>
        </p:nvSpPr>
        <p:spPr>
          <a:xfrm>
            <a:off x="323528" y="1844824"/>
            <a:ext cx="8424936" cy="46805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nl-BE" sz="2400" b="1" u="sng" dirty="0" smtClean="0">
              <a:effectLst/>
              <a:latin typeface="Microsoft New Tai Lue"/>
              <a:ea typeface="Times New Roman"/>
              <a:cs typeface="Times New Roman"/>
            </a:endParaRPr>
          </a:p>
          <a:p>
            <a:pPr>
              <a:spcAft>
                <a:spcPts val="0"/>
              </a:spcAft>
            </a:pPr>
            <a:r>
              <a:rPr lang="nl-BE" sz="2400" b="1" u="sng" dirty="0" smtClean="0">
                <a:effectLst/>
                <a:latin typeface="Microsoft New Tai Lue"/>
                <a:ea typeface="Times New Roman"/>
                <a:cs typeface="Times New Roman"/>
              </a:rPr>
              <a:t>Functieomschrijving</a:t>
            </a:r>
            <a:endParaRPr lang="nl-BE" sz="2000" dirty="0">
              <a:effectLst/>
              <a:ea typeface="Times New Roman"/>
              <a:cs typeface="Times New Roman"/>
            </a:endParaRPr>
          </a:p>
          <a:p>
            <a:pPr algn="just">
              <a:spcAft>
                <a:spcPts val="0"/>
              </a:spcAft>
            </a:pPr>
            <a:r>
              <a:rPr lang="nl-BE" sz="2000" dirty="0">
                <a:effectLst/>
                <a:latin typeface="Microsoft New Tai Lue"/>
                <a:ea typeface="Times New Roman"/>
                <a:cs typeface="Times New Roman"/>
              </a:rPr>
              <a:t>Je staat in voor het monteren van verschillende elektrische en elektronische componenten aan diverse machines. </a:t>
            </a:r>
            <a:endParaRPr lang="nl-BE" sz="2000" dirty="0">
              <a:effectLst/>
              <a:ea typeface="Times New Roman"/>
              <a:cs typeface="Times New Roman"/>
            </a:endParaRPr>
          </a:p>
          <a:p>
            <a:pPr>
              <a:spcAft>
                <a:spcPts val="0"/>
              </a:spcAft>
            </a:pPr>
            <a:endParaRPr lang="nl-BE" sz="2000" dirty="0" smtClean="0">
              <a:effectLst/>
              <a:latin typeface="Microsoft New Tai Lue"/>
              <a:ea typeface="Times New Roman"/>
              <a:cs typeface="Times New Roman"/>
            </a:endParaRPr>
          </a:p>
          <a:p>
            <a:pPr>
              <a:spcAft>
                <a:spcPts val="0"/>
              </a:spcAft>
            </a:pPr>
            <a:r>
              <a:rPr lang="nl-BE" sz="2000" dirty="0">
                <a:effectLst/>
                <a:latin typeface="Microsoft New Tai Lue"/>
                <a:ea typeface="Times New Roman"/>
                <a:cs typeface="Times New Roman"/>
              </a:rPr>
              <a:t> </a:t>
            </a:r>
            <a:endParaRPr lang="nl-BE" sz="2000" dirty="0">
              <a:effectLst/>
              <a:ea typeface="Times New Roman"/>
              <a:cs typeface="Times New Roman"/>
            </a:endParaRPr>
          </a:p>
          <a:p>
            <a:pPr>
              <a:spcAft>
                <a:spcPts val="0"/>
              </a:spcAft>
            </a:pPr>
            <a:r>
              <a:rPr lang="nl-BE" sz="2400" b="1" u="sng" dirty="0">
                <a:effectLst/>
                <a:latin typeface="Microsoft New Tai Lue"/>
                <a:ea typeface="Times New Roman"/>
                <a:cs typeface="Times New Roman"/>
              </a:rPr>
              <a:t>Profiel</a:t>
            </a:r>
            <a:endParaRPr lang="nl-BE" sz="2000" dirty="0">
              <a:effectLst/>
              <a:ea typeface="Times New Roman"/>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beschikt over een diploma secundair onderwijs – elektromechanica.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hebt technische kennis van elektriciteit.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elementen van het elektrische of elektronische product monteren.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de </a:t>
            </a:r>
            <a:r>
              <a:rPr lang="nl-BE" sz="2000" dirty="0" err="1">
                <a:effectLst/>
                <a:latin typeface="Microsoft New Tai Lue"/>
                <a:ea typeface="Calibri"/>
                <a:cs typeface="Times New Roman"/>
              </a:rPr>
              <a:t>werkpost</a:t>
            </a:r>
            <a:r>
              <a:rPr lang="nl-BE" sz="2000" dirty="0">
                <a:effectLst/>
                <a:latin typeface="Microsoft New Tai Lue"/>
                <a:ea typeface="Calibri"/>
                <a:cs typeface="Times New Roman"/>
              </a:rPr>
              <a:t> van materiaal en producten voorzien.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defecte producten sorteren en naar de juiste diensten sturen. </a:t>
            </a:r>
            <a:endParaRPr lang="nl-BE" sz="2000" dirty="0">
              <a:effectLst/>
              <a:ea typeface="Calibri"/>
              <a:cs typeface="Times New Roman"/>
            </a:endParaRPr>
          </a:p>
          <a:p>
            <a:pPr marL="342900" lvl="0" indent="-342900">
              <a:spcAft>
                <a:spcPts val="0"/>
              </a:spcAft>
              <a:buFont typeface="Calibri"/>
              <a:buChar char="-"/>
            </a:pPr>
            <a:r>
              <a:rPr lang="nl-BE" sz="2000" dirty="0">
                <a:effectLst/>
                <a:latin typeface="Microsoft New Tai Lue"/>
                <a:ea typeface="Calibri"/>
                <a:cs typeface="Times New Roman"/>
              </a:rPr>
              <a:t>Je kan veilig en nauwkeurig werken. </a:t>
            </a:r>
            <a:endParaRPr lang="nl-BE" sz="2000" dirty="0">
              <a:effectLst/>
              <a:ea typeface="Calibri"/>
              <a:cs typeface="Times New Roman"/>
            </a:endParaRPr>
          </a:p>
          <a:p>
            <a:pPr>
              <a:spcAft>
                <a:spcPts val="0"/>
              </a:spcAft>
            </a:pPr>
            <a:r>
              <a:rPr lang="nl-BE" sz="1100" dirty="0">
                <a:effectLst/>
                <a:latin typeface="Microsoft New Tai Lue"/>
                <a:ea typeface="Times New Roman"/>
                <a:cs typeface="Times New Roman"/>
              </a:rPr>
              <a:t> </a:t>
            </a:r>
            <a:endParaRPr lang="nl-BE" sz="1100" dirty="0">
              <a:effectLst/>
              <a:ea typeface="Times New Roman"/>
              <a:cs typeface="Times New Roman"/>
            </a:endParaRPr>
          </a:p>
          <a:p>
            <a:pPr>
              <a:lnSpc>
                <a:spcPct val="115000"/>
              </a:lnSpc>
              <a:spcAft>
                <a:spcPts val="1000"/>
              </a:spcAft>
            </a:pPr>
            <a:r>
              <a:rPr lang="nl-BE" sz="1100" dirty="0">
                <a:effectLst/>
                <a:ea typeface="Calibri"/>
                <a:cs typeface="Times New Roman"/>
              </a:rPr>
              <a:t> </a:t>
            </a:r>
          </a:p>
          <a:p>
            <a:pPr>
              <a:lnSpc>
                <a:spcPct val="115000"/>
              </a:lnSpc>
              <a:spcAft>
                <a:spcPts val="1000"/>
              </a:spcAft>
            </a:pPr>
            <a:r>
              <a:rPr lang="nl-BE" sz="1100" dirty="0">
                <a:effectLst/>
                <a:ea typeface="Calibri"/>
                <a:cs typeface="Times New Roman"/>
              </a:rPr>
              <a:t> </a:t>
            </a:r>
          </a:p>
        </p:txBody>
      </p:sp>
    </p:spTree>
    <p:extLst>
      <p:ext uri="{BB962C8B-B14F-4D97-AF65-F5344CB8AC3E}">
        <p14:creationId xmlns:p14="http://schemas.microsoft.com/office/powerpoint/2010/main" val="2306471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smtClean="0"/>
              <a:t>oplossing</a:t>
            </a:r>
            <a:endParaRPr lang="nl-BE" dirty="0"/>
          </a:p>
        </p:txBody>
      </p:sp>
    </p:spTree>
    <p:extLst>
      <p:ext uri="{BB962C8B-B14F-4D97-AF65-F5344CB8AC3E}">
        <p14:creationId xmlns:p14="http://schemas.microsoft.com/office/powerpoint/2010/main" val="2645584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1000" y="1719071"/>
            <a:ext cx="4118992" cy="4407408"/>
          </a:xfrm>
        </p:spPr>
        <p:txBody>
          <a:bodyPr>
            <a:normAutofit fontScale="92500" lnSpcReduction="10000"/>
          </a:bodyPr>
          <a:lstStyle/>
          <a:p>
            <a:pPr marL="45720" indent="0">
              <a:buNone/>
            </a:pPr>
            <a:r>
              <a:rPr lang="nl-BE" sz="2400" dirty="0" smtClean="0">
                <a:solidFill>
                  <a:schemeClr val="accent1"/>
                </a:solidFill>
              </a:rPr>
              <a:t>Laborant</a:t>
            </a:r>
          </a:p>
          <a:p>
            <a:pPr marL="45720" indent="0">
              <a:buNone/>
            </a:pPr>
            <a:endParaRPr lang="nl-BE" sz="2400" dirty="0"/>
          </a:p>
          <a:p>
            <a:pPr marL="45720" indent="0">
              <a:buNone/>
            </a:pPr>
            <a:r>
              <a:rPr lang="nl-BE" sz="2400" i="1" dirty="0"/>
              <a:t>Hij/zij onderzoekt op welke manier een product nog beter kan gemaakt worden en helpt bij de ontwikkeling van nieuwe producten. Hij/zij voert verschillende experimenten uit en spitst zich ook toe op de controle van de kwaliteit van de producten die het bedrijf maakt.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1. Welke functie wordt beschreven in dit document?</a:t>
            </a:r>
            <a:endParaRPr lang="nl-BE" dirty="0"/>
          </a:p>
        </p:txBody>
      </p:sp>
      <p:pic>
        <p:nvPicPr>
          <p:cNvPr id="2050" name="Picture 2" descr="C:\Users\Het Beroepenhuis\Desktop\JOLIEN\Quiz industrie\Afbeeldingen haven gent\TOM_6954_kl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2852936"/>
            <a:ext cx="4049287" cy="2700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0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600" dirty="0" smtClean="0">
                <a:solidFill>
                  <a:schemeClr val="accent1"/>
                </a:solidFill>
              </a:rPr>
              <a:t>Onderhoudsmecanicien</a:t>
            </a:r>
          </a:p>
          <a:p>
            <a:pPr marL="45720" indent="0">
              <a:buNone/>
            </a:pPr>
            <a:endParaRPr lang="nl-BE" sz="2600" dirty="0"/>
          </a:p>
          <a:p>
            <a:pPr marL="45720" indent="0">
              <a:buNone/>
            </a:pPr>
            <a:r>
              <a:rPr lang="nl-BE" sz="2600" i="1" dirty="0"/>
              <a:t>Hij/zij staat in voor de goede werking van de werktuigen en machines. Hij/zij voorkomt defecten of herstelt ze. Hij/zij helpt ook bij het installeren en het opstarten van de machines. Onderhoudsmecaniciens kunnen werken in verschillende industriële bedrijven, zoals bijvoorbeeld de houtindustrie of de voedingsindustrie. </a:t>
            </a:r>
            <a:endParaRPr lang="nl-BE" sz="2600" dirty="0"/>
          </a:p>
          <a:p>
            <a:pPr marL="45720" indent="0">
              <a:buNone/>
            </a:pPr>
            <a:endParaRPr lang="nl-BE" dirty="0"/>
          </a:p>
        </p:txBody>
      </p:sp>
      <p:sp>
        <p:nvSpPr>
          <p:cNvPr id="3" name="Titel 2"/>
          <p:cNvSpPr>
            <a:spLocks noGrp="1"/>
          </p:cNvSpPr>
          <p:nvPr>
            <p:ph type="title"/>
          </p:nvPr>
        </p:nvSpPr>
        <p:spPr/>
        <p:txBody>
          <a:bodyPr/>
          <a:lstStyle/>
          <a:p>
            <a:r>
              <a:rPr lang="nl-BE" dirty="0" smtClean="0"/>
              <a:t>2. Voor welke functie werd deze vacature opgemaakt?</a:t>
            </a:r>
            <a:endParaRPr lang="nl-BE" dirty="0"/>
          </a:p>
        </p:txBody>
      </p:sp>
    </p:spTree>
    <p:extLst>
      <p:ext uri="{BB962C8B-B14F-4D97-AF65-F5344CB8AC3E}">
        <p14:creationId xmlns:p14="http://schemas.microsoft.com/office/powerpoint/2010/main" val="39540951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600" dirty="0" smtClean="0">
                <a:solidFill>
                  <a:schemeClr val="accent1"/>
                </a:solidFill>
              </a:rPr>
              <a:t>Onderhoudsmecanicien</a:t>
            </a:r>
          </a:p>
          <a:p>
            <a:pPr marL="45720" indent="0">
              <a:buNone/>
            </a:pPr>
            <a:endParaRPr lang="nl-BE" sz="200" dirty="0"/>
          </a:p>
          <a:p>
            <a:pPr marL="45720" indent="0">
              <a:buNone/>
            </a:pPr>
            <a:r>
              <a:rPr lang="nl-BE" i="1" dirty="0" smtClean="0"/>
              <a:t>“Elke </a:t>
            </a:r>
            <a:r>
              <a:rPr lang="nl-BE" i="1" dirty="0"/>
              <a:t>werkdag is anders. Rond negen uur gaan mijn collega en ik op inspectie om alle defecten op te lijsten. Rond tien uur stelt onze verantwoordelijke een rapport op met alle “defecten van de dag” en beslist hij wie wat moet doen. Pas dan weet ik hoe mijn dag eruitziet</a:t>
            </a:r>
            <a:r>
              <a:rPr lang="nl-BE" i="1" dirty="0" smtClean="0"/>
              <a:t>.”</a:t>
            </a:r>
            <a:endParaRPr lang="nl-BE" dirty="0"/>
          </a:p>
          <a:p>
            <a:pPr marL="45720" indent="0">
              <a:buNone/>
            </a:pPr>
            <a:endParaRPr lang="nl-BE" dirty="0"/>
          </a:p>
        </p:txBody>
      </p:sp>
      <p:sp>
        <p:nvSpPr>
          <p:cNvPr id="3" name="Titel 2"/>
          <p:cNvSpPr>
            <a:spLocks noGrp="1"/>
          </p:cNvSpPr>
          <p:nvPr>
            <p:ph type="title"/>
          </p:nvPr>
        </p:nvSpPr>
        <p:spPr/>
        <p:txBody>
          <a:bodyPr/>
          <a:lstStyle/>
          <a:p>
            <a:r>
              <a:rPr lang="nl-BE" dirty="0" smtClean="0"/>
              <a:t>2. Voor welke functie werd deze vacature opgemaakt?</a:t>
            </a:r>
            <a:endParaRPr lang="nl-BE" dirty="0"/>
          </a:p>
        </p:txBody>
      </p:sp>
      <p:pic>
        <p:nvPicPr>
          <p:cNvPr id="3074" name="Picture 2" descr="http://www.wattsup.be/sites/wattsup.be/files/onderhoudstechnicu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3950012"/>
            <a:ext cx="3925094" cy="260472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wattsup.be/sites/wattsup.be/files/onderhoudstechnicus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752" r="24460"/>
          <a:stretch/>
        </p:blipFill>
        <p:spPr bwMode="auto">
          <a:xfrm>
            <a:off x="2377583" y="3950012"/>
            <a:ext cx="2339562" cy="260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4688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 Beroepen in de industrie</a:t>
            </a:r>
            <a:endParaRPr lang="nl-BE" dirty="0"/>
          </a:p>
        </p:txBody>
      </p:sp>
    </p:spTree>
    <p:extLst>
      <p:ext uri="{BB962C8B-B14F-4D97-AF65-F5344CB8AC3E}">
        <p14:creationId xmlns:p14="http://schemas.microsoft.com/office/powerpoint/2010/main" val="23564701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227170" y="2001100"/>
            <a:ext cx="3888432" cy="4407408"/>
          </a:xfrm>
        </p:spPr>
        <p:txBody>
          <a:bodyPr>
            <a:normAutofit fontScale="85000" lnSpcReduction="20000"/>
          </a:bodyPr>
          <a:lstStyle/>
          <a:p>
            <a:pPr marL="45720" indent="0">
              <a:buNone/>
            </a:pPr>
            <a:r>
              <a:rPr lang="nl-BE" sz="2400" dirty="0" smtClean="0">
                <a:solidFill>
                  <a:schemeClr val="accent1"/>
                </a:solidFill>
              </a:rPr>
              <a:t>Productieoperator</a:t>
            </a:r>
          </a:p>
          <a:p>
            <a:pPr marL="45720" indent="0">
              <a:buNone/>
            </a:pPr>
            <a:endParaRPr lang="nl-BE" sz="2400" dirty="0"/>
          </a:p>
          <a:p>
            <a:pPr marL="45720" indent="0">
              <a:buNone/>
            </a:pPr>
            <a:r>
              <a:rPr lang="nl-BE" sz="2400" i="1" dirty="0"/>
              <a:t>Hij/zij werkt met machines in de productieruimte. Hij/zij bedient en volgt de productie van de machine nauwkeurig op. Zijn/haar taken zijn afhankelijk van de productielijn waar hij/zij werkt (bijvoorbeeld monteren van onderdelen of storingen oplossen). Veilig en vlot werken is belangrijk. Samenwerken met andere medewerkers zorgt voor een vlotte productie.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3. Welke functie oefent </a:t>
            </a:r>
            <a:r>
              <a:rPr lang="nl-BE" dirty="0" err="1" smtClean="0"/>
              <a:t>Natacha</a:t>
            </a:r>
            <a:r>
              <a:rPr lang="nl-BE" dirty="0" smtClean="0"/>
              <a:t> uit?</a:t>
            </a:r>
            <a:endParaRPr lang="nl-BE" dirty="0"/>
          </a:p>
        </p:txBody>
      </p:sp>
      <p:pic>
        <p:nvPicPr>
          <p:cNvPr id="6146" name="Picture 2" descr="D:\informatie\source\hout\fotos\productieoperator_h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48" y="2636912"/>
            <a:ext cx="4703676" cy="313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75194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2132856"/>
            <a:ext cx="4176464" cy="4407408"/>
          </a:xfrm>
        </p:spPr>
        <p:txBody>
          <a:bodyPr>
            <a:normAutofit fontScale="92500" lnSpcReduction="20000"/>
          </a:bodyPr>
          <a:lstStyle/>
          <a:p>
            <a:pPr marL="45720" indent="0">
              <a:buNone/>
            </a:pPr>
            <a:r>
              <a:rPr lang="nl-BE" sz="2400" dirty="0" smtClean="0">
                <a:solidFill>
                  <a:schemeClr val="accent1"/>
                </a:solidFill>
              </a:rPr>
              <a:t>Kwaliteitscontroleur</a:t>
            </a:r>
          </a:p>
          <a:p>
            <a:pPr marL="45720" indent="0">
              <a:buNone/>
            </a:pPr>
            <a:endParaRPr lang="nl-BE" sz="2400" dirty="0"/>
          </a:p>
          <a:p>
            <a:pPr marL="45720" indent="0">
              <a:buNone/>
            </a:pPr>
            <a:r>
              <a:rPr lang="nl-BE" sz="2400" i="1" dirty="0"/>
              <a:t>Hij/zij bewaakt de eindkwaliteit van een product. Zo is hij/zij verantwoordelijk voor de uitvoering van de kwaliteitscontroles bij de eindproducten. Hij/zij probeert zo ook de werkwijzen te verbeteren. Deze personen kunnen goed leiding geven, meerdere activiteiten tegelijk volgen en overleggen.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4. Voor welke functie werd deze vacature opgemaakt?</a:t>
            </a:r>
            <a:endParaRPr lang="nl-BE" dirty="0"/>
          </a:p>
        </p:txBody>
      </p:sp>
      <p:pic>
        <p:nvPicPr>
          <p:cNvPr id="1026" name="Picture 2" descr="C:\Users\Het Beroepenhuis\Desktop\JOLIEN\Quiz industrie\Afbeeldingen haven gent\TOM_1736 kle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9" y="1772816"/>
            <a:ext cx="3466353" cy="231147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informatie\source\voeding\fotos\kwaliteitsverantwoordelij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9" y="4209505"/>
            <a:ext cx="3466354" cy="231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6440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Antwoord C </a:t>
            </a:r>
            <a:r>
              <a:rPr lang="nl-BE" sz="2400" dirty="0" smtClean="0"/>
              <a:t>hoort eerder bij functies in de R&amp;D – afdeling. </a:t>
            </a:r>
          </a:p>
          <a:p>
            <a:pPr marL="45720" indent="0">
              <a:buNone/>
            </a:pPr>
            <a:endParaRPr lang="nl-BE" sz="2400" dirty="0"/>
          </a:p>
          <a:p>
            <a:pPr marL="45720" indent="0">
              <a:buNone/>
            </a:pPr>
            <a:r>
              <a:rPr lang="nl-BE" sz="2400" dirty="0" smtClean="0">
                <a:solidFill>
                  <a:schemeClr val="accent1"/>
                </a:solidFill>
              </a:rPr>
              <a:t>Procesoperator</a:t>
            </a:r>
          </a:p>
          <a:p>
            <a:pPr marL="45720" indent="0">
              <a:buNone/>
            </a:pPr>
            <a:endParaRPr lang="nl-BE" sz="2400" dirty="0"/>
          </a:p>
          <a:p>
            <a:pPr marL="45720" indent="0">
              <a:buNone/>
            </a:pPr>
            <a:r>
              <a:rPr lang="nl-BE" sz="2400" i="1" dirty="0"/>
              <a:t>Deze persoon is verantwoordelijk voor de goede werking van alle productielijnen. Hij/zij volgt de verschillende productieoperatoren op en overlegt met hen. Hij/zij waakt over de kwaliteit, veiligheid en totale productie. Hij/zij kan goed overleggen en is een teamspeler.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spTree>
    <p:extLst>
      <p:ext uri="{BB962C8B-B14F-4D97-AF65-F5344CB8AC3E}">
        <p14:creationId xmlns:p14="http://schemas.microsoft.com/office/powerpoint/2010/main" val="40665225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179512" y="1700808"/>
            <a:ext cx="8407893" cy="4407408"/>
          </a:xfrm>
        </p:spPr>
        <p:txBody>
          <a:bodyPr/>
          <a:lstStyle/>
          <a:p>
            <a:pPr marL="45720" indent="0">
              <a:buNone/>
            </a:pPr>
            <a:r>
              <a:rPr lang="nl-BE" sz="2400" dirty="0" smtClean="0">
                <a:solidFill>
                  <a:schemeClr val="accent1"/>
                </a:solidFill>
              </a:rPr>
              <a:t>Procesoperator</a:t>
            </a:r>
          </a:p>
          <a:p>
            <a:pPr marL="45720" indent="0">
              <a:buNone/>
            </a:pP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pic>
        <p:nvPicPr>
          <p:cNvPr id="5122" name="Picture 2" descr="D:\informatie\source\chemie\fotos\procesoper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916832"/>
            <a:ext cx="5970240" cy="4437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64057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normAutofit/>
          </a:bodyPr>
          <a:lstStyle/>
          <a:p>
            <a:pPr marL="45720" indent="0">
              <a:buNone/>
            </a:pPr>
            <a:r>
              <a:rPr lang="nl-BE" sz="2400" dirty="0" smtClean="0">
                <a:solidFill>
                  <a:schemeClr val="accent1"/>
                </a:solidFill>
              </a:rPr>
              <a:t>Veiligheidsadviseur</a:t>
            </a:r>
          </a:p>
          <a:p>
            <a:pPr marL="45720" indent="0">
              <a:buNone/>
            </a:pPr>
            <a:endParaRPr lang="nl-BE" sz="2400" dirty="0">
              <a:solidFill>
                <a:schemeClr val="accent1"/>
              </a:solidFill>
            </a:endParaRPr>
          </a:p>
          <a:p>
            <a:pPr marL="45720" indent="0">
              <a:buNone/>
            </a:pPr>
            <a:r>
              <a:rPr lang="nl-BE" sz="2400" i="1" dirty="0"/>
              <a:t>Hij/zij is verantwoordelijk voor de goede werking van alle productielijnen. Hij/zij volgt de verschillende productieoperatoren op en overlegt met hen. Hij/zij waakt over de kwaliteit, veiligheid en de totale productie. Hij/zij kan goed overleggen en is een </a:t>
            </a:r>
            <a:r>
              <a:rPr lang="nl-BE" sz="2400" i="1" dirty="0" err="1"/>
              <a:t>teamplayer</a:t>
            </a:r>
            <a:r>
              <a:rPr lang="nl-BE" sz="2400" i="1" dirty="0"/>
              <a:t>. </a:t>
            </a:r>
          </a:p>
        </p:txBody>
      </p:sp>
      <p:sp>
        <p:nvSpPr>
          <p:cNvPr id="3" name="Titel 2"/>
          <p:cNvSpPr>
            <a:spLocks noGrp="1"/>
          </p:cNvSpPr>
          <p:nvPr>
            <p:ph type="title"/>
          </p:nvPr>
        </p:nvSpPr>
        <p:spPr/>
        <p:txBody>
          <a:bodyPr/>
          <a:lstStyle/>
          <a:p>
            <a:r>
              <a:rPr lang="nl-BE" dirty="0" smtClean="0"/>
              <a:t>6. Bij welke functie hoort onderstaande omschrijving?</a:t>
            </a:r>
            <a:endParaRPr lang="nl-BE" dirty="0"/>
          </a:p>
        </p:txBody>
      </p:sp>
      <p:pic>
        <p:nvPicPr>
          <p:cNvPr id="3074" name="Picture 2" descr="http://projectzonweringnederland.nl/wp-content/uploads/2014/10/SafetyFir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200" y="4653135"/>
            <a:ext cx="2554255" cy="1915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9924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Antwoord B </a:t>
            </a:r>
            <a:r>
              <a:rPr lang="nl-BE" sz="2400" dirty="0" smtClean="0"/>
              <a:t>hoort bij de afdeling ‘magazijn’ en de functie ‘magazijnmedewerker’. </a:t>
            </a:r>
          </a:p>
          <a:p>
            <a:pPr marL="45720" indent="0">
              <a:buNone/>
            </a:pPr>
            <a:endParaRPr lang="nl-BE" sz="2400" dirty="0"/>
          </a:p>
          <a:p>
            <a:pPr marL="45720" indent="0">
              <a:buNone/>
            </a:pPr>
            <a:r>
              <a:rPr lang="nl-BE" sz="2400" dirty="0" smtClean="0">
                <a:solidFill>
                  <a:schemeClr val="accent1"/>
                </a:solidFill>
              </a:rPr>
              <a:t>Tekenaar-ontwerper mechanica</a:t>
            </a:r>
          </a:p>
          <a:p>
            <a:pPr marL="45720" indent="0">
              <a:buNone/>
            </a:pPr>
            <a:endParaRPr lang="nl-BE" sz="2400" dirty="0"/>
          </a:p>
          <a:p>
            <a:pPr marL="45720" indent="0">
              <a:buNone/>
            </a:pPr>
            <a:r>
              <a:rPr lang="nl-BE" sz="2400" i="1" dirty="0"/>
              <a:t>Hij/zij ontwerpt onderdelen, producten of installaties. Hij/zij tekent gedetailleerde plannen van de onderdelen die moeten gemaakt worden.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spTree>
    <p:extLst>
      <p:ext uri="{BB962C8B-B14F-4D97-AF65-F5344CB8AC3E}">
        <p14:creationId xmlns:p14="http://schemas.microsoft.com/office/powerpoint/2010/main" val="9143787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Tekenaar-ontwerper mechanica</a:t>
            </a:r>
          </a:p>
          <a:p>
            <a:pPr marL="45720" indent="0">
              <a:buNone/>
            </a:pP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7. Welke taak hoort niet bij een tekenaar-ontwerper mechanica?</a:t>
            </a:r>
            <a:endParaRPr lang="nl-BE"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204" t="4761" r="13101" b="4167"/>
          <a:stretch/>
        </p:blipFill>
        <p:spPr bwMode="auto">
          <a:xfrm>
            <a:off x="2771800" y="2290546"/>
            <a:ext cx="6065998" cy="4214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7186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95536" y="1891588"/>
            <a:ext cx="5127105" cy="4407408"/>
          </a:xfrm>
        </p:spPr>
        <p:txBody>
          <a:bodyPr>
            <a:normAutofit lnSpcReduction="10000"/>
          </a:bodyPr>
          <a:lstStyle/>
          <a:p>
            <a:pPr marL="45720" indent="0">
              <a:buNone/>
            </a:pPr>
            <a:r>
              <a:rPr lang="nl-BE" sz="2400" dirty="0" smtClean="0">
                <a:solidFill>
                  <a:schemeClr val="accent1"/>
                </a:solidFill>
              </a:rPr>
              <a:t>Magazijnmedewerker</a:t>
            </a:r>
          </a:p>
          <a:p>
            <a:pPr marL="45720" indent="0">
              <a:buNone/>
            </a:pPr>
            <a:endParaRPr lang="nl-BE" sz="2400" dirty="0"/>
          </a:p>
          <a:p>
            <a:pPr marL="45720" indent="0">
              <a:buNone/>
            </a:pPr>
            <a:r>
              <a:rPr lang="nl-BE" sz="2400" i="1" dirty="0"/>
              <a:t>Hij/zij helpt bij het ontvangen, het opslaan, het voorbereiden en het verzenden van goederen. Hij/zij controleert de lading en verzamelt de bestelformulieren. Hij/zij komt regelmatig in contact met klanten en leveranciers. Hij/zij kan goed werken met specifieke computerprogramma’s.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8. Welke functie kan je invullen in de omschrijving?</a:t>
            </a:r>
            <a:endParaRPr lang="nl-BE" dirty="0"/>
          </a:p>
        </p:txBody>
      </p:sp>
      <p:pic>
        <p:nvPicPr>
          <p:cNvPr id="4" name="Picture 2" descr="C:\Users\Het Beroepenhuis\Desktop\JOLIEN\Quiz industrie\Afbeeldingen voeding\DSC_00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3908" y="1844824"/>
            <a:ext cx="3180624"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9134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r>
              <a:rPr lang="nl-BE" sz="2400" dirty="0" smtClean="0">
                <a:solidFill>
                  <a:schemeClr val="accent1"/>
                </a:solidFill>
              </a:rPr>
              <a:t>Ploegbaas</a:t>
            </a:r>
          </a:p>
          <a:p>
            <a:pPr marL="45720" indent="0">
              <a:buNone/>
            </a:pPr>
            <a:endParaRPr lang="nl-BE" sz="2400" dirty="0"/>
          </a:p>
          <a:p>
            <a:pPr marL="45720" indent="0">
              <a:buNone/>
            </a:pPr>
            <a:r>
              <a:rPr lang="nl-BE" i="1" dirty="0"/>
              <a:t>Hij/zij zal een beperkte ploeg medewerkers leiden, motiveren en coördineren en hun activiteiten organiseren. Hij/zij is ook het aanspreekpunt voor de werking van de afdeling of de ploeg. Hij/zij zorgt dat het team de taken tijdig en efficiënt uitvoert, volgens de opgelegde normen. </a:t>
            </a:r>
            <a:endParaRPr lang="nl-BE" dirty="0"/>
          </a:p>
          <a:p>
            <a:pPr marL="45720" indent="0">
              <a:buNone/>
            </a:pPr>
            <a:endParaRPr lang="nl-BE" dirty="0"/>
          </a:p>
        </p:txBody>
      </p:sp>
      <p:sp>
        <p:nvSpPr>
          <p:cNvPr id="3" name="Titel 2"/>
          <p:cNvSpPr>
            <a:spLocks noGrp="1"/>
          </p:cNvSpPr>
          <p:nvPr>
            <p:ph type="title"/>
          </p:nvPr>
        </p:nvSpPr>
        <p:spPr/>
        <p:txBody>
          <a:bodyPr/>
          <a:lstStyle/>
          <a:p>
            <a:r>
              <a:rPr lang="nl-BE" dirty="0" smtClean="0"/>
              <a:t>9. Welke functie kan je invullen in de getuigenis?</a:t>
            </a:r>
            <a:endParaRPr lang="nl-BE"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267" r="17228" b="15278"/>
          <a:stretch/>
        </p:blipFill>
        <p:spPr bwMode="auto">
          <a:xfrm>
            <a:off x="5076056" y="4076734"/>
            <a:ext cx="3742769" cy="249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5043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1"/>
            <a:ext cx="4479033" cy="4407408"/>
          </a:xfrm>
        </p:spPr>
        <p:txBody>
          <a:bodyPr>
            <a:normAutofit fontScale="85000" lnSpcReduction="10000"/>
          </a:bodyPr>
          <a:lstStyle/>
          <a:p>
            <a:pPr marL="45720" indent="0">
              <a:buNone/>
            </a:pPr>
            <a:r>
              <a:rPr lang="nl-BE" sz="2400" dirty="0" smtClean="0">
                <a:solidFill>
                  <a:schemeClr val="accent1"/>
                </a:solidFill>
              </a:rPr>
              <a:t>Monteur (van elektrisch materiaal)</a:t>
            </a:r>
          </a:p>
          <a:p>
            <a:pPr marL="45720" indent="0">
              <a:buNone/>
            </a:pPr>
            <a:endParaRPr lang="nl-BE" sz="2400" dirty="0"/>
          </a:p>
          <a:p>
            <a:pPr marL="45720" indent="0">
              <a:buNone/>
            </a:pPr>
            <a:r>
              <a:rPr lang="nl-BE" sz="2400" i="1" dirty="0"/>
              <a:t>Hij/zij monteert stukken voor elektriciteit, elektromechanica en elektronica. Hij/zij start de machine op en volgt daarbij de instructies nauwgezet op. Hij/zij controleert de productie door de parameters en de hoeveelheden bij te houden. Soms moet hij/zij zelf eenvoudige defecten gaan oplossen. Hij/zij kan veilig werken. </a:t>
            </a:r>
            <a:endParaRPr lang="nl-BE" sz="2400" dirty="0"/>
          </a:p>
          <a:p>
            <a:pPr marL="45720" indent="0">
              <a:buNone/>
            </a:pPr>
            <a:endParaRPr lang="nl-BE" dirty="0"/>
          </a:p>
        </p:txBody>
      </p:sp>
      <p:sp>
        <p:nvSpPr>
          <p:cNvPr id="3" name="Titel 2"/>
          <p:cNvSpPr>
            <a:spLocks noGrp="1"/>
          </p:cNvSpPr>
          <p:nvPr>
            <p:ph type="title"/>
          </p:nvPr>
        </p:nvSpPr>
        <p:spPr/>
        <p:txBody>
          <a:bodyPr/>
          <a:lstStyle/>
          <a:p>
            <a:r>
              <a:rPr lang="nl-BE" dirty="0" smtClean="0"/>
              <a:t>10. Voor welke functie werd deze vacature opgemaakt?</a:t>
            </a:r>
            <a:endParaRPr lang="nl-BE"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032" t="3125" r="19272" b="7292"/>
          <a:stretch/>
        </p:blipFill>
        <p:spPr bwMode="auto">
          <a:xfrm>
            <a:off x="5076056" y="3631735"/>
            <a:ext cx="369984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29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Lijst met mogelijke antwoorden</a:t>
            </a:r>
            <a:endParaRPr lang="nl-BE" dirty="0"/>
          </a:p>
        </p:txBody>
      </p:sp>
      <p:graphicFrame>
        <p:nvGraphicFramePr>
          <p:cNvPr id="2" name="Tabel 1"/>
          <p:cNvGraphicFramePr>
            <a:graphicFrameLocks noGrp="1"/>
          </p:cNvGraphicFramePr>
          <p:nvPr>
            <p:extLst>
              <p:ext uri="{D42A27DB-BD31-4B8C-83A1-F6EECF244321}">
                <p14:modId xmlns:p14="http://schemas.microsoft.com/office/powerpoint/2010/main" val="1880432384"/>
              </p:ext>
            </p:extLst>
          </p:nvPr>
        </p:nvGraphicFramePr>
        <p:xfrm>
          <a:off x="323528" y="1772816"/>
          <a:ext cx="8496944" cy="4824540"/>
        </p:xfrm>
        <a:graphic>
          <a:graphicData uri="http://schemas.openxmlformats.org/drawingml/2006/table">
            <a:tbl>
              <a:tblPr firstRow="1" firstCol="1" bandRow="1">
                <a:tableStyleId>{5940675A-B579-460E-94D1-54222C63F5DA}</a:tableStyleId>
              </a:tblPr>
              <a:tblGrid>
                <a:gridCol w="4248472"/>
                <a:gridCol w="4248472"/>
              </a:tblGrid>
              <a:tr h="321636">
                <a:tc>
                  <a:txBody>
                    <a:bodyPr/>
                    <a:lstStyle/>
                    <a:p>
                      <a:pPr>
                        <a:lnSpc>
                          <a:spcPct val="115000"/>
                        </a:lnSpc>
                        <a:spcAft>
                          <a:spcPts val="0"/>
                        </a:spcAft>
                      </a:pPr>
                      <a:r>
                        <a:rPr lang="nl-BE" sz="1800" dirty="0">
                          <a:effectLst/>
                        </a:rPr>
                        <a:t>administratief medewerker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meubelmaker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boekhouder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monteur (van elektrisch materiaal) </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expediteur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onderhoudsmecanicien</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dirty="0">
                          <a:effectLst/>
                        </a:rPr>
                        <a:t>grafisch ontwerper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ploegbaas</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heftruckbestuurder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procesoperator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ICT-medewerker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productieoperator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industrieel schilder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productontwikkelaar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installateur sanitair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projectingenieur milieu</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jurist</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receptionist</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kwaliteitscontroleur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a:effectLst/>
                        </a:rPr>
                        <a:t>schoonmaker</a:t>
                      </a:r>
                      <a:endParaRPr lang="nl-BE" sz="140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laborant</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slotenmaker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lasser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tekenaar – ontwerper mechanica</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magazijnmedewerker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veiligheidsadviseur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a:effectLst/>
                        </a:rPr>
                        <a:t>marketingmanager</a:t>
                      </a:r>
                      <a:endParaRPr lang="nl-BE" sz="140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verpakker</a:t>
                      </a:r>
                      <a:endParaRPr lang="nl-BE" sz="1400" dirty="0">
                        <a:effectLst/>
                        <a:latin typeface="Calibri"/>
                        <a:ea typeface="Calibri"/>
                        <a:cs typeface="Times New Roman"/>
                      </a:endParaRPr>
                    </a:p>
                  </a:txBody>
                  <a:tcPr marL="68580" marR="68580" marT="0" marB="0"/>
                </a:tc>
              </a:tr>
              <a:tr h="321636">
                <a:tc>
                  <a:txBody>
                    <a:bodyPr/>
                    <a:lstStyle/>
                    <a:p>
                      <a:pPr>
                        <a:lnSpc>
                          <a:spcPct val="115000"/>
                        </a:lnSpc>
                        <a:spcAft>
                          <a:spcPts val="0"/>
                        </a:spcAft>
                      </a:pPr>
                      <a:r>
                        <a:rPr lang="nl-BE" sz="1800" dirty="0">
                          <a:effectLst/>
                        </a:rPr>
                        <a:t>matrijzenbouwer</a:t>
                      </a:r>
                      <a:endParaRPr lang="nl-BE" sz="1400" dirty="0">
                        <a:effectLst/>
                        <a:latin typeface="Calibri"/>
                        <a:ea typeface="Calibri"/>
                        <a:cs typeface="Times New Roman"/>
                      </a:endParaRPr>
                    </a:p>
                  </a:txBody>
                  <a:tcPr marL="68580" marR="68580" marT="0" marB="0"/>
                </a:tc>
                <a:tc>
                  <a:txBody>
                    <a:bodyPr/>
                    <a:lstStyle/>
                    <a:p>
                      <a:pPr>
                        <a:lnSpc>
                          <a:spcPct val="115000"/>
                        </a:lnSpc>
                        <a:spcAft>
                          <a:spcPts val="0"/>
                        </a:spcAft>
                      </a:pPr>
                      <a:r>
                        <a:rPr lang="nl-BE" sz="1800" dirty="0">
                          <a:effectLst/>
                        </a:rPr>
                        <a:t>vrachtwagenchauffeur</a:t>
                      </a:r>
                      <a:endParaRPr lang="nl-BE"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13667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1. Welke functie wordt beschreven in dit document?</a:t>
            </a:r>
            <a:endParaRPr lang="nl-BE" dirty="0"/>
          </a:p>
        </p:txBody>
      </p:sp>
      <p:pic>
        <p:nvPicPr>
          <p:cNvPr id="1025"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16931" t="22619" r="51586" b="9849"/>
          <a:stretch/>
        </p:blipFill>
        <p:spPr bwMode="auto">
          <a:xfrm>
            <a:off x="2523837" y="1654629"/>
            <a:ext cx="4096327" cy="4940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279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2. Voor welke functie werd deze vacature opgemaakt?</a:t>
            </a:r>
            <a:endParaRPr lang="nl-BE" dirty="0"/>
          </a:p>
        </p:txBody>
      </p:sp>
      <p:sp>
        <p:nvSpPr>
          <p:cNvPr id="4" name="Tekstvak 2"/>
          <p:cNvSpPr txBox="1">
            <a:spLocks noChangeArrowheads="1"/>
          </p:cNvSpPr>
          <p:nvPr/>
        </p:nvSpPr>
        <p:spPr bwMode="auto">
          <a:xfrm>
            <a:off x="539552" y="1885950"/>
            <a:ext cx="8064896" cy="449537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nl-BE" b="1" dirty="0">
                <a:effectLst/>
                <a:latin typeface="Microsoft New Tai Lue"/>
                <a:ea typeface="Calibri"/>
                <a:cs typeface="Times New Roman"/>
              </a:rPr>
              <a:t>Samen met enkele collega’s sta je in voor het preventief en correctief onderhoud. Hieronder volgt een korte taakomschrijving: </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opzoeken en oplossen van elektrische of mechanische defecten</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zorgen voor een preventief onderhoud van het machinepark (controleren, aanspannen, smeren, uitmeten, vervangen, enz.)</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aanbrengen van verbeteringen aan de installaties</a:t>
            </a:r>
            <a:endParaRPr lang="nl-BE" dirty="0">
              <a:effectLst/>
              <a:latin typeface="Calibri"/>
              <a:ea typeface="Calibri"/>
              <a:cs typeface="Times New Roman"/>
            </a:endParaRPr>
          </a:p>
          <a:p>
            <a:pPr marL="514350" indent="-285750">
              <a:lnSpc>
                <a:spcPct val="115000"/>
              </a:lnSpc>
              <a:spcAft>
                <a:spcPts val="1000"/>
              </a:spcAft>
              <a:buFont typeface="Arial" panose="020B0604020202020204" pitchFamily="34" charset="0"/>
              <a:buChar char="•"/>
            </a:pPr>
            <a:r>
              <a:rPr lang="nl-BE" dirty="0">
                <a:effectLst/>
                <a:latin typeface="Microsoft New Tai Lue"/>
                <a:ea typeface="Calibri"/>
                <a:cs typeface="Times New Roman"/>
              </a:rPr>
              <a:t>uitvoeren van constructiewerkzaamheden, montage, lassen, …</a:t>
            </a:r>
            <a:endParaRPr lang="nl-BE" dirty="0">
              <a:effectLst/>
              <a:latin typeface="Calibri"/>
              <a:ea typeface="Calibri"/>
              <a:cs typeface="Times New Roman"/>
            </a:endParaRPr>
          </a:p>
          <a:p>
            <a:pPr>
              <a:lnSpc>
                <a:spcPct val="115000"/>
              </a:lnSpc>
              <a:spcAft>
                <a:spcPts val="1000"/>
              </a:spcAft>
            </a:pPr>
            <a:r>
              <a:rPr lang="nl-BE" sz="2000" b="1" u="sng" dirty="0">
                <a:effectLst/>
                <a:latin typeface="Microsoft New Tai Lue"/>
                <a:ea typeface="Microsoft JhengHei"/>
                <a:cs typeface="Times New Roman"/>
              </a:rPr>
              <a:t>Gezocht profiel</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diploma secundair onderwijs, richting mechanica-elektromechanica</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zelfstandig en proactief kunnen werken</a:t>
            </a:r>
            <a:endParaRPr lang="nl-BE" dirty="0">
              <a:effectLst/>
              <a:latin typeface="Calibri"/>
              <a:ea typeface="Calibri"/>
              <a:cs typeface="Times New Roman"/>
            </a:endParaRPr>
          </a:p>
          <a:p>
            <a:pPr marL="514350" indent="-285750">
              <a:lnSpc>
                <a:spcPct val="115000"/>
              </a:lnSpc>
              <a:spcAft>
                <a:spcPts val="0"/>
              </a:spcAft>
              <a:buFont typeface="Arial" panose="020B0604020202020204" pitchFamily="34" charset="0"/>
              <a:buChar char="•"/>
            </a:pPr>
            <a:r>
              <a:rPr lang="nl-BE" dirty="0">
                <a:effectLst/>
                <a:latin typeface="Microsoft New Tai Lue"/>
                <a:ea typeface="Calibri"/>
                <a:cs typeface="Times New Roman"/>
              </a:rPr>
              <a:t>gemotiveerd en stipt werken</a:t>
            </a:r>
            <a:endParaRPr lang="nl-BE" dirty="0">
              <a:effectLst/>
              <a:latin typeface="Calibri"/>
              <a:ea typeface="Calibri"/>
              <a:cs typeface="Times New Roman"/>
            </a:endParaRPr>
          </a:p>
          <a:p>
            <a:pPr marL="514350" indent="-285750">
              <a:lnSpc>
                <a:spcPct val="115000"/>
              </a:lnSpc>
              <a:spcAft>
                <a:spcPts val="1000"/>
              </a:spcAft>
              <a:buFont typeface="Arial" panose="020B0604020202020204" pitchFamily="34" charset="0"/>
              <a:buChar char="•"/>
            </a:pPr>
            <a:r>
              <a:rPr lang="nl-BE" dirty="0">
                <a:effectLst/>
                <a:latin typeface="Microsoft New Tai Lue"/>
                <a:ea typeface="Calibri"/>
                <a:cs typeface="Times New Roman"/>
              </a:rPr>
              <a:t>flexibel</a:t>
            </a:r>
            <a:endParaRPr lang="nl-BE" dirty="0">
              <a:effectLst/>
              <a:latin typeface="Calibri"/>
              <a:ea typeface="Calibri"/>
              <a:cs typeface="Times New Roman"/>
            </a:endParaRPr>
          </a:p>
        </p:txBody>
      </p:sp>
    </p:spTree>
    <p:extLst>
      <p:ext uri="{BB962C8B-B14F-4D97-AF65-F5344CB8AC3E}">
        <p14:creationId xmlns:p14="http://schemas.microsoft.com/office/powerpoint/2010/main" val="3421021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pPr marL="45720" indent="0">
              <a:buNone/>
            </a:pPr>
            <a:endParaRPr lang="nl-BE" sz="2800" i="1" dirty="0" smtClean="0"/>
          </a:p>
          <a:p>
            <a:pPr marL="45720" indent="0">
              <a:buNone/>
            </a:pPr>
            <a:r>
              <a:rPr lang="nl-BE" sz="2800" i="1" dirty="0" smtClean="0"/>
              <a:t>“</a:t>
            </a:r>
            <a:r>
              <a:rPr lang="nl-BE" sz="2800" i="1" dirty="0"/>
              <a:t>Sinds een maand werk ik als </a:t>
            </a:r>
            <a:r>
              <a:rPr lang="nl-BE" sz="2800" b="1" i="1" dirty="0" smtClean="0"/>
              <a:t>____________ </a:t>
            </a:r>
            <a:r>
              <a:rPr lang="nl-BE" sz="2800" i="1" dirty="0"/>
              <a:t>. Ik bedien een machine en ik verzorg de toevoer van grondstoffen voor die machine. Het productieproces moet ik nauwkeurig opvolgen zodat ik snel kan ingrijpen indien problemen. Ik weet ook hoe ik kleine onderhoudsproblemen kan voorkomen en oplossen. Veilig en ordelijk werken is heel belangrijk voor mij!”</a:t>
            </a:r>
          </a:p>
          <a:p>
            <a:pPr marL="45720" indent="0">
              <a:buNone/>
            </a:pPr>
            <a:endParaRPr lang="nl-BE" dirty="0"/>
          </a:p>
        </p:txBody>
      </p:sp>
      <p:sp>
        <p:nvSpPr>
          <p:cNvPr id="3" name="Titel 2"/>
          <p:cNvSpPr>
            <a:spLocks noGrp="1"/>
          </p:cNvSpPr>
          <p:nvPr>
            <p:ph type="title"/>
          </p:nvPr>
        </p:nvSpPr>
        <p:spPr/>
        <p:txBody>
          <a:bodyPr/>
          <a:lstStyle/>
          <a:p>
            <a:r>
              <a:rPr lang="nl-BE" dirty="0" smtClean="0"/>
              <a:t>3. Welke functie oefent </a:t>
            </a:r>
            <a:r>
              <a:rPr lang="nl-BE" dirty="0" err="1" smtClean="0"/>
              <a:t>Natacha</a:t>
            </a:r>
            <a:r>
              <a:rPr lang="nl-BE" dirty="0" smtClean="0"/>
              <a:t> uit?</a:t>
            </a:r>
            <a:endParaRPr lang="nl-BE" dirty="0"/>
          </a:p>
        </p:txBody>
      </p:sp>
    </p:spTree>
    <p:extLst>
      <p:ext uri="{BB962C8B-B14F-4D97-AF65-F5344CB8AC3E}">
        <p14:creationId xmlns:p14="http://schemas.microsoft.com/office/powerpoint/2010/main" val="3368659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4. Voor welke functie werd deze vacature opgemaakt?</a:t>
            </a:r>
            <a:endParaRPr lang="nl-BE" dirty="0"/>
          </a:p>
        </p:txBody>
      </p:sp>
      <p:sp>
        <p:nvSpPr>
          <p:cNvPr id="4" name="Tekstvak 28"/>
          <p:cNvSpPr txBox="1">
            <a:spLocks/>
          </p:cNvSpPr>
          <p:nvPr/>
        </p:nvSpPr>
        <p:spPr>
          <a:xfrm>
            <a:off x="323528" y="1772816"/>
            <a:ext cx="8496944" cy="475252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nl-BE" sz="2000" b="1" u="sng" dirty="0">
                <a:effectLst/>
                <a:latin typeface="Microsoft New Tai Lue"/>
                <a:ea typeface="Times New Roman"/>
                <a:cs typeface="Times New Roman"/>
              </a:rPr>
              <a:t>Functieomschrijving</a:t>
            </a:r>
            <a:endParaRPr lang="nl-BE" dirty="0">
              <a:effectLst/>
              <a:ea typeface="Times New Roman"/>
              <a:cs typeface="Times New Roman"/>
            </a:endParaRPr>
          </a:p>
          <a:p>
            <a:pPr algn="just">
              <a:spcAft>
                <a:spcPts val="0"/>
              </a:spcAft>
            </a:pPr>
            <a:r>
              <a:rPr lang="nl-BE" dirty="0">
                <a:effectLst/>
                <a:latin typeface="Microsoft New Tai Lue"/>
                <a:ea typeface="Times New Roman"/>
                <a:cs typeface="Times New Roman"/>
              </a:rPr>
              <a:t>Je staat in voor de visuele controles op het eindproduct waarbij je zoekt naar onregelmatigheden of fouten. Dagelijks voer je gewichts- en kleurcontroles uit en je vergelijkt de resultaten met de opgelegde normen. </a:t>
            </a:r>
            <a:r>
              <a:rPr lang="nl-BE" dirty="0" smtClean="0">
                <a:effectLst/>
                <a:latin typeface="Microsoft New Tai Lue"/>
                <a:ea typeface="Times New Roman"/>
                <a:cs typeface="Times New Roman"/>
              </a:rPr>
              <a:t>Je </a:t>
            </a:r>
            <a:r>
              <a:rPr lang="nl-BE" dirty="0">
                <a:effectLst/>
                <a:latin typeface="Microsoft New Tai Lue"/>
                <a:ea typeface="Times New Roman"/>
                <a:cs typeface="Times New Roman"/>
              </a:rPr>
              <a:t>waakt mee over de orde en de netheid op de werkvloer. Je staat mee in voor de controle van de inpakkers en de operatoren. Je rapporteert rechtstreeks aan de verantwoordelijke van het labo. </a:t>
            </a:r>
            <a:endParaRPr lang="nl-BE" dirty="0">
              <a:effectLst/>
              <a:ea typeface="Times New Roman"/>
              <a:cs typeface="Times New Roman"/>
            </a:endParaRPr>
          </a:p>
          <a:p>
            <a:pPr>
              <a:spcAft>
                <a:spcPts val="0"/>
              </a:spcAft>
            </a:pPr>
            <a:r>
              <a:rPr lang="nl-BE" dirty="0">
                <a:effectLst/>
                <a:latin typeface="Microsoft New Tai Lue"/>
                <a:ea typeface="Times New Roman"/>
                <a:cs typeface="Times New Roman"/>
              </a:rPr>
              <a:t> </a:t>
            </a:r>
            <a:endParaRPr lang="nl-BE" dirty="0" smtClean="0">
              <a:effectLst/>
              <a:latin typeface="Microsoft New Tai Lue"/>
              <a:ea typeface="Times New Roman"/>
              <a:cs typeface="Times New Roman"/>
            </a:endParaRPr>
          </a:p>
          <a:p>
            <a:pPr>
              <a:spcAft>
                <a:spcPts val="0"/>
              </a:spcAft>
            </a:pPr>
            <a:endParaRPr lang="nl-BE" dirty="0">
              <a:effectLst/>
              <a:ea typeface="Times New Roman"/>
              <a:cs typeface="Times New Roman"/>
            </a:endParaRPr>
          </a:p>
          <a:p>
            <a:pPr>
              <a:spcAft>
                <a:spcPts val="0"/>
              </a:spcAft>
            </a:pPr>
            <a:r>
              <a:rPr lang="nl-BE" sz="2000" b="1" u="sng" dirty="0">
                <a:effectLst/>
                <a:latin typeface="Microsoft New Tai Lue"/>
                <a:ea typeface="Times New Roman"/>
                <a:cs typeface="Times New Roman"/>
              </a:rPr>
              <a:t>Profiel</a:t>
            </a:r>
            <a:endParaRPr lang="nl-BE" dirty="0">
              <a:effectLst/>
              <a:ea typeface="Times New Roman"/>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beschikt over een diploma secundair onderwijs in een technische richting.</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hebt zin voor kwaliteit en verantwoordelijkheid.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werkt nauwkeurig en ordelijk.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bent een </a:t>
            </a:r>
            <a:r>
              <a:rPr lang="nl-BE" dirty="0" err="1">
                <a:effectLst/>
                <a:latin typeface="Microsoft New Tai Lue"/>
                <a:ea typeface="Calibri"/>
                <a:cs typeface="Times New Roman"/>
              </a:rPr>
              <a:t>teamplayer</a:t>
            </a:r>
            <a:r>
              <a:rPr lang="nl-BE" dirty="0">
                <a:effectLst/>
                <a:latin typeface="Microsoft New Tai Lue"/>
                <a:ea typeface="Calibri"/>
                <a:cs typeface="Times New Roman"/>
              </a:rPr>
              <a:t> en je kan ook zelfstandig werken.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bezit een heftruckattest of je bent bereid dit te behalen. </a:t>
            </a:r>
            <a:endParaRPr lang="nl-BE" dirty="0">
              <a:effectLst/>
              <a:ea typeface="Calibri"/>
              <a:cs typeface="Times New Roman"/>
            </a:endParaRPr>
          </a:p>
          <a:p>
            <a:pPr marL="342900" lvl="0" indent="-342900">
              <a:spcAft>
                <a:spcPts val="0"/>
              </a:spcAft>
              <a:buFont typeface="Calibri"/>
              <a:buChar char="-"/>
            </a:pPr>
            <a:r>
              <a:rPr lang="nl-BE" dirty="0">
                <a:effectLst/>
                <a:latin typeface="Microsoft New Tai Lue"/>
                <a:ea typeface="Calibri"/>
                <a:cs typeface="Times New Roman"/>
              </a:rPr>
              <a:t>Je bent bereid om te werken in 4 ploegen (dag-, vroege-, late- en nachtploeg). </a:t>
            </a:r>
            <a:endParaRPr lang="nl-BE" dirty="0">
              <a:effectLst/>
              <a:ea typeface="Calibri"/>
              <a:cs typeface="Times New Roman"/>
            </a:endParaRPr>
          </a:p>
          <a:p>
            <a:pPr>
              <a:lnSpc>
                <a:spcPct val="115000"/>
              </a:lnSpc>
              <a:spcAft>
                <a:spcPts val="1000"/>
              </a:spcAft>
            </a:pPr>
            <a:r>
              <a:rPr lang="nl-BE" sz="1100" dirty="0">
                <a:effectLst/>
                <a:ea typeface="Calibri"/>
                <a:cs typeface="Times New Roman"/>
              </a:rPr>
              <a:t> </a:t>
            </a:r>
          </a:p>
          <a:p>
            <a:pPr>
              <a:lnSpc>
                <a:spcPct val="115000"/>
              </a:lnSpc>
              <a:spcAft>
                <a:spcPts val="1000"/>
              </a:spcAft>
            </a:pPr>
            <a:r>
              <a:rPr lang="nl-BE" sz="1100" dirty="0">
                <a:effectLst/>
                <a:ea typeface="Calibri"/>
                <a:cs typeface="Times New Roman"/>
              </a:rPr>
              <a:t> </a:t>
            </a:r>
          </a:p>
        </p:txBody>
      </p:sp>
    </p:spTree>
    <p:extLst>
      <p:ext uri="{BB962C8B-B14F-4D97-AF65-F5344CB8AC3E}">
        <p14:creationId xmlns:p14="http://schemas.microsoft.com/office/powerpoint/2010/main" val="2221254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smtClean="0"/>
              <a:t>5. Bekijk het filmpje</a:t>
            </a:r>
            <a:endParaRPr lang="nl-BE" dirty="0"/>
          </a:p>
        </p:txBody>
      </p:sp>
      <p:pic>
        <p:nvPicPr>
          <p:cNvPr id="6" name="1Y94afoOPA8?list=PLVEnmFsipVTyjzlJzjrAb8DsvjU-JVLaU"/>
          <p:cNvPicPr>
            <a:picLocks noRot="1" noChangeAspect="1"/>
          </p:cNvPicPr>
          <p:nvPr>
            <a:videoFile r:link="rId1"/>
          </p:nvPr>
        </p:nvPicPr>
        <p:blipFill>
          <a:blip r:embed="rId3"/>
          <a:stretch>
            <a:fillRect/>
          </a:stretch>
        </p:blipFill>
        <p:spPr>
          <a:xfrm>
            <a:off x="321924" y="1772816"/>
            <a:ext cx="8568952" cy="4761529"/>
          </a:xfrm>
          <a:prstGeom prst="rect">
            <a:avLst/>
          </a:prstGeom>
        </p:spPr>
      </p:pic>
    </p:spTree>
    <p:extLst>
      <p:ext uri="{BB962C8B-B14F-4D97-AF65-F5344CB8AC3E}">
        <p14:creationId xmlns:p14="http://schemas.microsoft.com/office/powerpoint/2010/main" val="3852763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380999" y="1719070"/>
            <a:ext cx="7071321" cy="4575813"/>
          </a:xfrm>
        </p:spPr>
        <p:txBody>
          <a:bodyPr>
            <a:normAutofit fontScale="92500"/>
          </a:bodyPr>
          <a:lstStyle/>
          <a:p>
            <a:pPr marL="502920" lvl="0" indent="-457200">
              <a:buFont typeface="+mj-lt"/>
              <a:buAutoNum type="alphaUcPeriod"/>
            </a:pPr>
            <a:endParaRPr lang="nl-BE" sz="2800" dirty="0" smtClean="0"/>
          </a:p>
          <a:p>
            <a:pPr marL="502920" lvl="0" indent="-457200">
              <a:buFont typeface="+mj-lt"/>
              <a:buAutoNum type="alphaUcPeriod"/>
            </a:pPr>
            <a:r>
              <a:rPr lang="nl-BE" sz="2400" dirty="0" smtClean="0"/>
              <a:t>Je </a:t>
            </a:r>
            <a:r>
              <a:rPr lang="nl-BE" sz="2400" dirty="0"/>
              <a:t>bewaakt het procesverloop vanuit de controlekamer, van op de procescomputer en van aan de installatie zelf. </a:t>
            </a:r>
          </a:p>
          <a:p>
            <a:pPr marL="502920" lvl="0" indent="-457200">
              <a:buFont typeface="+mj-lt"/>
              <a:buAutoNum type="alphaUcPeriod"/>
            </a:pPr>
            <a:r>
              <a:rPr lang="nl-BE" sz="2400" dirty="0"/>
              <a:t>Je onderzoekt procesproblemen, je rapporteert ze en lost ze, in team, op. </a:t>
            </a:r>
          </a:p>
          <a:p>
            <a:pPr marL="502920" lvl="0" indent="-457200">
              <a:buFont typeface="+mj-lt"/>
              <a:buAutoNum type="alphaUcPeriod"/>
            </a:pPr>
            <a:r>
              <a:rPr lang="nl-BE" sz="2400" dirty="0"/>
              <a:t>Je ontwerpt en ontwikkelt nieuwe producten. </a:t>
            </a:r>
          </a:p>
          <a:p>
            <a:pPr marL="502920" lvl="0" indent="-457200">
              <a:buFont typeface="+mj-lt"/>
              <a:buAutoNum type="alphaUcPeriod"/>
            </a:pPr>
            <a:r>
              <a:rPr lang="nl-BE" sz="2400" dirty="0"/>
              <a:t>Je volgt het onderhoud aan de procesinstallatie op en je assisteert bij onderhoudswerkzaamheden. </a:t>
            </a:r>
          </a:p>
          <a:p>
            <a:pPr marL="502920" lvl="0" indent="-457200">
              <a:buFont typeface="+mj-lt"/>
              <a:buAutoNum type="alphaUcPeriod"/>
            </a:pPr>
            <a:r>
              <a:rPr lang="nl-BE" sz="2400" dirty="0"/>
              <a:t>Je vult je diploma aan met ‘on-the-job-training’. </a:t>
            </a:r>
          </a:p>
          <a:p>
            <a:pPr marL="45720" indent="0">
              <a:buNone/>
            </a:pPr>
            <a:endParaRPr lang="nl-BE" dirty="0"/>
          </a:p>
        </p:txBody>
      </p:sp>
      <p:sp>
        <p:nvSpPr>
          <p:cNvPr id="3" name="Titel 2"/>
          <p:cNvSpPr>
            <a:spLocks noGrp="1"/>
          </p:cNvSpPr>
          <p:nvPr>
            <p:ph type="title"/>
          </p:nvPr>
        </p:nvSpPr>
        <p:spPr/>
        <p:txBody>
          <a:bodyPr/>
          <a:lstStyle/>
          <a:p>
            <a:r>
              <a:rPr lang="nl-BE" dirty="0" smtClean="0"/>
              <a:t>5. Welke taak hoort niet bij een procesoperator?</a:t>
            </a:r>
            <a:endParaRPr lang="nl-BE" dirty="0"/>
          </a:p>
        </p:txBody>
      </p:sp>
      <p:pic>
        <p:nvPicPr>
          <p:cNvPr id="10242" name="Picture 2" descr="D:\beroepen\procesoperator_basischemie\i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3284984"/>
            <a:ext cx="1092200" cy="3009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7725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Raster">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Raster">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TotalTime>
  <Words>1384</Words>
  <Application>Microsoft Office PowerPoint</Application>
  <PresentationFormat>Diavoorstelling (4:3)</PresentationFormat>
  <Paragraphs>159</Paragraphs>
  <Slides>29</Slides>
  <Notes>0</Notes>
  <HiddenSlides>0</HiddenSlides>
  <MMClips>2</MMClips>
  <ScaleCrop>false</ScaleCrop>
  <HeadingPairs>
    <vt:vector size="4" baseType="variant">
      <vt:variant>
        <vt:lpstr>Thema</vt:lpstr>
      </vt:variant>
      <vt:variant>
        <vt:i4>1</vt:i4>
      </vt:variant>
      <vt:variant>
        <vt:lpstr>Diatitels</vt:lpstr>
      </vt:variant>
      <vt:variant>
        <vt:i4>29</vt:i4>
      </vt:variant>
    </vt:vector>
  </HeadingPairs>
  <TitlesOfParts>
    <vt:vector size="30" baseType="lpstr">
      <vt:lpstr>Raster</vt:lpstr>
      <vt:lpstr>Stimulerend kiezen  Een blik op de wereld van de industrie</vt:lpstr>
      <vt:lpstr>1. Beroepen in de industrie</vt:lpstr>
      <vt:lpstr>Lijst met mogelijke antwoorden</vt:lpstr>
      <vt:lpstr>1. Welke functie wordt beschreven in dit document?</vt:lpstr>
      <vt:lpstr>2. Voor welke functie werd deze vacature opgemaakt?</vt:lpstr>
      <vt:lpstr>3. Welke functie oefent Natacha uit?</vt:lpstr>
      <vt:lpstr>4. Voor welke functie werd deze vacature opgemaakt?</vt:lpstr>
      <vt:lpstr>5. Bekijk het filmpje</vt:lpstr>
      <vt:lpstr>5. Welke taak hoort niet bij een procesoperator?</vt:lpstr>
      <vt:lpstr>6. Bij welke functie hoort onderstaande omschrijving?</vt:lpstr>
      <vt:lpstr>7. Bekijk het filmpje</vt:lpstr>
      <vt:lpstr>7. Welke taak hoort niet bij een tekenaar-ontwerper mechanica?</vt:lpstr>
      <vt:lpstr>8. Welke functie kan je invullen in de omschrijving?</vt:lpstr>
      <vt:lpstr>9. Welke functie kan je invullen in de getuigenis?</vt:lpstr>
      <vt:lpstr>10. Voor welke functie werd deze vacature opgemaakt?</vt:lpstr>
      <vt:lpstr>oplossing</vt:lpstr>
      <vt:lpstr>1. Welke functie wordt beschreven in dit document?</vt:lpstr>
      <vt:lpstr>2. Voor welke functie werd deze vacature opgemaakt?</vt:lpstr>
      <vt:lpstr>2. Voor welke functie werd deze vacature opgemaakt?</vt:lpstr>
      <vt:lpstr>3. Welke functie oefent Natacha uit?</vt:lpstr>
      <vt:lpstr>4. Voor welke functie werd deze vacature opgemaakt?</vt:lpstr>
      <vt:lpstr>5. Welke taak hoort niet bij een procesoperator?</vt:lpstr>
      <vt:lpstr>5. Welke taak hoort niet bij een procesoperator?</vt:lpstr>
      <vt:lpstr>6. Bij welke functie hoort onderstaande omschrijving?</vt:lpstr>
      <vt:lpstr>7. Welke taak hoort niet bij een tekenaar-ontwerper mechanica?</vt:lpstr>
      <vt:lpstr>7. Welke taak hoort niet bij een tekenaar-ontwerper mechanica?</vt:lpstr>
      <vt:lpstr>8. Welke functie kan je invullen in de omschrijving?</vt:lpstr>
      <vt:lpstr>9. Welke functie kan je invullen in de getuigenis?</vt:lpstr>
      <vt:lpstr>10. Voor welke functie werd deze vacature opgemaakt?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Stimulerend kiezen  Een blik op de wereld van de industrie</dc:title>
  <dc:creator>Het Beroepenhuis</dc:creator>
  <cp:lastModifiedBy>Het Beroepenhuis</cp:lastModifiedBy>
  <cp:revision>56</cp:revision>
  <dcterms:created xsi:type="dcterms:W3CDTF">2015-02-27T06:58:15Z</dcterms:created>
  <dcterms:modified xsi:type="dcterms:W3CDTF">2015-07-06T12:53:58Z</dcterms:modified>
</cp:coreProperties>
</file>