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60" r:id="rId2"/>
    <p:sldId id="262" r:id="rId3"/>
    <p:sldId id="277" r:id="rId4"/>
    <p:sldId id="278" r:id="rId5"/>
    <p:sldId id="27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D922-DADC-40B2-8E86-C3F69895B13E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7957-CAD2-47CD-8DFF-9F16DA7B9C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4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57957-CAD2-47CD-8DFF-9F16DA7B9C63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948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B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2/07/2015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Przh89-yE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6324600" cy="1828800"/>
          </a:xfrm>
        </p:spPr>
        <p:txBody>
          <a:bodyPr/>
          <a:lstStyle/>
          <a:p>
            <a:pPr algn="ctr"/>
            <a:r>
              <a:rPr lang="nl-BE" sz="4400" dirty="0" smtClean="0"/>
              <a:t>Stimulerend kiezen</a:t>
            </a:r>
            <a:br>
              <a:rPr lang="nl-BE" sz="4400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3600" cap="none" dirty="0" smtClean="0"/>
              <a:t>Een blik op de wereld van de industrie</a:t>
            </a:r>
            <a:endParaRPr lang="nl-BE" sz="3600" cap="none" dirty="0"/>
          </a:p>
        </p:txBody>
      </p:sp>
      <p:sp>
        <p:nvSpPr>
          <p:cNvPr id="4" name="Tekstvak 3"/>
          <p:cNvSpPr txBox="1"/>
          <p:nvPr/>
        </p:nvSpPr>
        <p:spPr>
          <a:xfrm>
            <a:off x="1331640" y="52076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chemeClr val="accent1"/>
                </a:solidFill>
              </a:rPr>
              <a:t>INDUSTRIE IN BELGIE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4.</a:t>
            </a:r>
            <a:endParaRPr lang="nl-BE" sz="6000" dirty="0"/>
          </a:p>
        </p:txBody>
      </p:sp>
      <p:pic>
        <p:nvPicPr>
          <p:cNvPr id="2050" name="Picture 2" descr="Afbeelding Textiel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" y="4095320"/>
            <a:ext cx="666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9" t="21970" r="14774" b="9524"/>
          <a:stretch/>
        </p:blipFill>
        <p:spPr bwMode="auto">
          <a:xfrm>
            <a:off x="179725" y="209065"/>
            <a:ext cx="3495890" cy="38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5.</a:t>
            </a:r>
            <a:endParaRPr lang="nl-BE" sz="6000" dirty="0"/>
          </a:p>
        </p:txBody>
      </p:sp>
      <p:pic>
        <p:nvPicPr>
          <p:cNvPr id="5" name="Picture 6" descr="http://www.vma.be/resized/indu_am_vloerlijn_S60_1.jpg?width=800&amp;height=600&amp;image=/images/referenties/indu_am_vloerlijn_S6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9355"/>
            <a:ext cx="5304293" cy="35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bvvmetaal.be/images/abvv/sectoren/Machinebouw_N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3" b="5679"/>
          <a:stretch/>
        </p:blipFill>
        <p:spPr bwMode="auto">
          <a:xfrm>
            <a:off x="246227" y="4077072"/>
            <a:ext cx="3065009" cy="22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bvvmetaal.be/images/abvv/sectoren/Koetswerk_N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84" y="4077071"/>
            <a:ext cx="3349763" cy="22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6.</a:t>
            </a:r>
            <a:endParaRPr lang="nl-BE" sz="6000" dirty="0"/>
          </a:p>
        </p:txBody>
      </p:sp>
      <p:pic>
        <p:nvPicPr>
          <p:cNvPr id="7" name="Picture 7" descr="DSC_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46" y="3229000"/>
            <a:ext cx="5332062" cy="349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Het Beroepenhuis\Desktop\JOLIEN\Quiz industrie\Afbeeldingen voeding\DSC_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982"/>
            <a:ext cx="4536504" cy="30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81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1.</a:t>
            </a:r>
            <a:endParaRPr lang="nl-BE" sz="6000" dirty="0"/>
          </a:p>
        </p:txBody>
      </p:sp>
      <p:pic>
        <p:nvPicPr>
          <p:cNvPr id="5" name="Picture 2" descr="http://www.roadies.be/v2/wp-content/uploads/2013/11/introbeeld-840x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72608" cy="36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informatie\source\chemie\fotos\productieverantwoordelij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51" y="3284984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15616" y="270892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c</a:t>
            </a:r>
            <a:r>
              <a:rPr lang="nl-BE" sz="4000" dirty="0" smtClean="0"/>
              <a:t>hemie- en kunststoffenindustrie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39795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/>
              <a:t>2</a:t>
            </a:r>
            <a:r>
              <a:rPr lang="nl-BE" sz="6000" dirty="0" smtClean="0"/>
              <a:t>.</a:t>
            </a:r>
            <a:endParaRPr lang="nl-BE" sz="6000" dirty="0"/>
          </a:p>
        </p:txBody>
      </p:sp>
      <p:pic>
        <p:nvPicPr>
          <p:cNvPr id="1026" name="Picture 2" descr="http://img.goldenpages.be/mysite/media/38/06/6/ea903373-1416-4314-9a7c-a5652629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6"/>
          <a:stretch/>
        </p:blipFill>
        <p:spPr bwMode="auto">
          <a:xfrm>
            <a:off x="3055329" y="4230261"/>
            <a:ext cx="3826146" cy="22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goudengids.be/mysite/media/38/06/6/9a7fc143-a88c-4ba4-b92b-63728350f623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4898074" cy="36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edustria.be/sites/fedustria/files/page/nekto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2" y="4221088"/>
            <a:ext cx="279503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49508" y="3229889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houtindustrie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8059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3.</a:t>
            </a:r>
            <a:endParaRPr lang="nl-BE" sz="6000" dirty="0"/>
          </a:p>
        </p:txBody>
      </p:sp>
      <p:pic>
        <p:nvPicPr>
          <p:cNvPr id="6" name="Picture 4" descr="g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onderwijskiezer.be/foto_beroepen/ber_drukvoorbereid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14" y="3356992"/>
            <a:ext cx="4896950" cy="33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28845" y="250509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g</a:t>
            </a:r>
            <a:r>
              <a:rPr lang="nl-BE" sz="4000" dirty="0" smtClean="0"/>
              <a:t>rafische 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7919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4.</a:t>
            </a:r>
            <a:endParaRPr lang="nl-BE" sz="6000" dirty="0"/>
          </a:p>
        </p:txBody>
      </p:sp>
      <p:pic>
        <p:nvPicPr>
          <p:cNvPr id="2050" name="Picture 2" descr="Afbeelding Textiel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" y="4095320"/>
            <a:ext cx="666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9" t="21970" r="14774" b="9524"/>
          <a:stretch/>
        </p:blipFill>
        <p:spPr bwMode="auto">
          <a:xfrm>
            <a:off x="179725" y="209065"/>
            <a:ext cx="3495890" cy="38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86862" y="4088749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textielindustrie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9674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5.</a:t>
            </a:r>
            <a:endParaRPr lang="nl-BE" sz="6000" dirty="0"/>
          </a:p>
        </p:txBody>
      </p:sp>
      <p:pic>
        <p:nvPicPr>
          <p:cNvPr id="5" name="Picture 6" descr="http://www.vma.be/resized/indu_am_vloerlijn_S60_1.jpg?width=800&amp;height=600&amp;image=/images/referenties/indu_am_vloerlijn_S6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9355"/>
            <a:ext cx="5304293" cy="35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bvvmetaal.be/images/abvv/sectoren/Machinebouw_N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3" b="5679"/>
          <a:stretch/>
        </p:blipFill>
        <p:spPr bwMode="auto">
          <a:xfrm>
            <a:off x="246227" y="4077072"/>
            <a:ext cx="3065009" cy="22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bvvmetaal.be/images/abvv/sectoren/Koetswerk_N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84" y="4077071"/>
            <a:ext cx="3349763" cy="22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15616" y="3249085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m</a:t>
            </a:r>
            <a:r>
              <a:rPr lang="nl-BE" sz="4000" dirty="0" smtClean="0"/>
              <a:t>etaal- en technologische 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2106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6.</a:t>
            </a:r>
            <a:endParaRPr lang="nl-BE" sz="6000" dirty="0"/>
          </a:p>
        </p:txBody>
      </p:sp>
      <p:pic>
        <p:nvPicPr>
          <p:cNvPr id="1026" name="Picture 7" descr="DSC_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46" y="3229000"/>
            <a:ext cx="5332062" cy="349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et Beroepenhuis\Desktop\JOLIEN\Quiz industrie\Afbeeldingen voeding\DSC_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982"/>
            <a:ext cx="4536504" cy="30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67544" y="251582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voedingsindustrie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0531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</a:t>
            </a:r>
            <a:r>
              <a:rPr lang="nl-BE" dirty="0" smtClean="0"/>
              <a:t>. De tewerkstelling in de verschillende sectoren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22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Industrie in de 21</a:t>
            </a:r>
            <a:r>
              <a:rPr lang="nl-BE" baseline="30000" dirty="0" smtClean="0"/>
              <a:t>e</a:t>
            </a:r>
            <a:r>
              <a:rPr lang="nl-BE" dirty="0" smtClean="0"/>
              <a:t> eeuw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16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Przh89-yE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dirty="0" smtClean="0"/>
              <a:t>Wat heb je nodig om het bedrijf rendabel te maken? </a:t>
            </a:r>
            <a:endParaRPr lang="nl-B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242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dirty="0" smtClean="0"/>
              <a:t>Waaraan is de huidige groei van het bedrijf te danken?</a:t>
            </a:r>
            <a:endParaRPr lang="nl-B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9202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dirty="0" smtClean="0"/>
              <a:t>Op welke manier controleren zij de kwaliteit van hun ontbijtgranen?</a:t>
            </a:r>
            <a:endParaRPr lang="nl-B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0125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dirty="0"/>
              <a:t>Hoe heet de afdeling in het bedrijf Mulder waar men zoekt naar de nieuwste ontwikkelingen op vlak van ontbijtgranen?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272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dirty="0" smtClean="0"/>
              <a:t>Bij het innoveren moet het bedrijf rekening houden met de tijdsgeest, namelijk het belang van gezondheid. Aan welke eisen moet voeding voldoen? Geef 1 voorbeeld.</a:t>
            </a:r>
            <a:endParaRPr lang="nl-B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3612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dirty="0" smtClean="0"/>
              <a:t>Geef 1 voorbeeld waaraan je kon zien dat de werknemers hygiënisch te werk gingen. </a:t>
            </a:r>
            <a:endParaRPr lang="nl-B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394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nl-BE" sz="2200" dirty="0" smtClean="0"/>
              <a:t>Wat heb je nodig om het bedrijf rendabel te maken?</a:t>
            </a:r>
          </a:p>
          <a:p>
            <a:pPr marL="502920" indent="-457200">
              <a:buFont typeface="+mj-lt"/>
              <a:buAutoNum type="arabicPeriod"/>
            </a:pPr>
            <a:r>
              <a:rPr lang="nl-BE" sz="2200" dirty="0" smtClean="0"/>
              <a:t>Waaraan is de huidige groei van het bedrijf te danken?</a:t>
            </a:r>
          </a:p>
          <a:p>
            <a:pPr marL="502920" indent="-457200">
              <a:buFont typeface="+mj-lt"/>
              <a:buAutoNum type="arabicPeriod"/>
            </a:pPr>
            <a:r>
              <a:rPr lang="nl-BE" sz="2200" dirty="0" smtClean="0"/>
              <a:t>Op welke manier controleren zij de kwaliteit van hun ontbijtgranen? </a:t>
            </a:r>
          </a:p>
          <a:p>
            <a:pPr marL="502920" indent="-457200">
              <a:buFont typeface="+mj-lt"/>
              <a:buAutoNum type="arabicPeriod"/>
            </a:pPr>
            <a:r>
              <a:rPr lang="nl-BE" sz="2200" dirty="0" smtClean="0"/>
              <a:t>Hoe heet de afdeling in het bedrijf Mulder waar men zoekt naar de nieuwste ontwikkelingen op vlak van ontbijtgranen?</a:t>
            </a:r>
          </a:p>
          <a:p>
            <a:pPr marL="502920" indent="-457200">
              <a:buFont typeface="+mj-lt"/>
              <a:buAutoNum type="arabicPeriod"/>
            </a:pPr>
            <a:r>
              <a:rPr lang="nl-BE" sz="2200" dirty="0" smtClean="0"/>
              <a:t>Bij het innoveren moet het bedrijf rekening houden met de tijdsgeest, namelijk het belang van gezondheid. Aan welke eisen moet voeding volgens hen voldoen? Geef 1 voorbeeld.</a:t>
            </a:r>
          </a:p>
          <a:p>
            <a:pPr marL="502920" indent="-457200">
              <a:buFont typeface="+mj-lt"/>
              <a:buAutoNum type="arabicPeriod"/>
            </a:pPr>
            <a:r>
              <a:rPr lang="nl-BE" sz="2200" dirty="0" smtClean="0"/>
              <a:t>Geef 1 voorbeeld waaraan je kon zien dat de werknemers hygiënisch te werk gingen. </a:t>
            </a:r>
            <a:endParaRPr lang="nl-BE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832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096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94438"/>
              </p:ext>
            </p:extLst>
          </p:nvPr>
        </p:nvGraphicFramePr>
        <p:xfrm>
          <a:off x="2195736" y="188640"/>
          <a:ext cx="4608512" cy="6424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2"/>
              </a:tblGrid>
              <a:tr h="461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800" dirty="0" smtClean="0">
                          <a:effectLst/>
                        </a:rPr>
                        <a:t>Sectoren </a:t>
                      </a:r>
                      <a:r>
                        <a:rPr lang="nl-BE" sz="2800" dirty="0">
                          <a:effectLst/>
                        </a:rPr>
                        <a:t>in België</a:t>
                      </a:r>
                      <a:endParaRPr lang="nl-B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Bouw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Chemie en petroleum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Diensten aan ondernemingen en personen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Distributie (bv. grote winkelketens)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Financiële sector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Gas en elektriciteit (voorziening)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Horeca, sport en ontspanning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Houtnijverheid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Kleding- en textielindustrie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Land- en tuinbouw, bosbouw en zeevisserij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Media, drukkerij- en uitgeverijsector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Metaalindustrie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Papier- en kartonsector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Social profit (bv. ziekenhuizen)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Steen- en glasindustrie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Vervoer, transport en logistiek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>
                          <a:effectLst/>
                        </a:rPr>
                        <a:t>Voedingsindustrie</a:t>
                      </a:r>
                      <a:endParaRPr lang="nl-BE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Overheid </a:t>
                      </a:r>
                      <a:endParaRPr lang="nl-B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Werknemer, De Bouw, Gebouw, Spijkeren Man, Mannelijk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3153" r="10912"/>
          <a:stretch/>
        </p:blipFill>
        <p:spPr bwMode="auto">
          <a:xfrm>
            <a:off x="7020272" y="4869160"/>
            <a:ext cx="1917510" cy="17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rking, Operatiekamer, Arts, Chirurg, Ziekenhuis, W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39590"/>
          <a:stretch/>
        </p:blipFill>
        <p:spPr bwMode="auto">
          <a:xfrm>
            <a:off x="188230" y="2608348"/>
            <a:ext cx="18813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cretaris, Kantoor Werk, Office, Bureau, Moni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/>
          <a:stretch/>
        </p:blipFill>
        <p:spPr bwMode="auto">
          <a:xfrm>
            <a:off x="7027371" y="2716360"/>
            <a:ext cx="191041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ekker, Landbouw, Arbeid, Veld, Werken In De Veld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10612" r="21205" b="8303"/>
          <a:stretch/>
        </p:blipFill>
        <p:spPr bwMode="auto">
          <a:xfrm>
            <a:off x="188230" y="332656"/>
            <a:ext cx="18956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asser, Fabriek, Buize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r="5534"/>
          <a:stretch/>
        </p:blipFill>
        <p:spPr bwMode="auto">
          <a:xfrm>
            <a:off x="165148" y="5026355"/>
            <a:ext cx="1941795" cy="15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Keuken, Chef Kok, Vrouwelijke, Voedsel, Lichte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3599" r="34035" b="2107"/>
          <a:stretch/>
        </p:blipFill>
        <p:spPr bwMode="auto">
          <a:xfrm>
            <a:off x="6954980" y="152636"/>
            <a:ext cx="204809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dirty="0" smtClean="0"/>
              <a:t>Wat heb je nodig om het bedrijf rendabel te maken? </a:t>
            </a:r>
          </a:p>
          <a:p>
            <a:pPr marL="45720" indent="0" algn="ctr">
              <a:buNone/>
            </a:pPr>
            <a:endParaRPr lang="nl-BE" sz="2800" dirty="0"/>
          </a:p>
          <a:p>
            <a:pPr marL="45720" indent="0" algn="ctr"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Export</a:t>
            </a:r>
            <a:r>
              <a:rPr lang="nl-BE" sz="2800" dirty="0" smtClean="0">
                <a:solidFill>
                  <a:schemeClr val="accent1"/>
                </a:solidFill>
              </a:rPr>
              <a:t>. Het bedrijf Mulder verkoopt ontbijtgranen aan 35 landen. Zo nemen ze een toonaangevende plaats in </a:t>
            </a:r>
            <a:r>
              <a:rPr lang="nl-BE" sz="2800" dirty="0" err="1" smtClean="0">
                <a:solidFill>
                  <a:schemeClr val="accent1"/>
                </a:solidFill>
              </a:rPr>
              <a:t>in</a:t>
            </a:r>
            <a:r>
              <a:rPr lang="nl-BE" sz="2800" dirty="0" smtClean="0">
                <a:solidFill>
                  <a:schemeClr val="accent1"/>
                </a:solidFill>
              </a:rPr>
              <a:t> Europa.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2949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dirty="0" smtClean="0"/>
              <a:t>Waaraan is de huidige groei van het bedrijf te danken?</a:t>
            </a:r>
          </a:p>
          <a:p>
            <a:pPr marL="45720" indent="0" algn="ctr">
              <a:buNone/>
            </a:pPr>
            <a:endParaRPr lang="nl-BE" sz="2800" dirty="0"/>
          </a:p>
          <a:p>
            <a:pPr marL="45720" indent="0" algn="ctr">
              <a:buNone/>
            </a:pPr>
            <a:r>
              <a:rPr lang="nl-BE" sz="2800" dirty="0" smtClean="0">
                <a:solidFill>
                  <a:schemeClr val="accent1"/>
                </a:solidFill>
              </a:rPr>
              <a:t>Aan </a:t>
            </a:r>
            <a:r>
              <a:rPr lang="nl-BE" sz="2800" b="1" dirty="0" smtClean="0">
                <a:solidFill>
                  <a:schemeClr val="accent1"/>
                </a:solidFill>
              </a:rPr>
              <a:t>productinnovaties</a:t>
            </a:r>
            <a:r>
              <a:rPr lang="nl-BE" sz="2800" dirty="0" smtClean="0">
                <a:solidFill>
                  <a:schemeClr val="accent1"/>
                </a:solidFill>
              </a:rPr>
              <a:t>. Het bedrijf gaat gezondheidsaspecten integreren in haar producten (bv. laag zout- en suikergehalte). En het bedrijf ontwikkelt nieuwe producten (bv. ontbijtgranen met </a:t>
            </a:r>
            <a:r>
              <a:rPr lang="nl-BE" sz="2800" dirty="0" err="1" smtClean="0">
                <a:solidFill>
                  <a:schemeClr val="accent1"/>
                </a:solidFill>
              </a:rPr>
              <a:t>speculoos</a:t>
            </a:r>
            <a:r>
              <a:rPr lang="nl-BE" sz="2800" dirty="0" smtClean="0">
                <a:solidFill>
                  <a:schemeClr val="accent1"/>
                </a:solidFill>
              </a:rPr>
              <a:t>). 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3890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smtClean="0"/>
              <a:t>Op </a:t>
            </a:r>
            <a:r>
              <a:rPr lang="nl-BE" sz="2800" dirty="0" smtClean="0"/>
              <a:t>welke manier controleren zij de kwaliteit van hun ontbijtgranen?</a:t>
            </a:r>
          </a:p>
          <a:p>
            <a:pPr marL="45720" indent="0" algn="ctr">
              <a:buNone/>
            </a:pPr>
            <a:endParaRPr lang="nl-BE" sz="2800" dirty="0"/>
          </a:p>
          <a:p>
            <a:pPr marL="45720" indent="0" algn="ctr">
              <a:buNone/>
            </a:pPr>
            <a:r>
              <a:rPr lang="nl-BE" sz="2800" dirty="0" smtClean="0">
                <a:solidFill>
                  <a:schemeClr val="accent1"/>
                </a:solidFill>
              </a:rPr>
              <a:t>Via </a:t>
            </a:r>
            <a:r>
              <a:rPr lang="nl-BE" sz="2800" b="1" dirty="0" smtClean="0">
                <a:solidFill>
                  <a:schemeClr val="accent1"/>
                </a:solidFill>
              </a:rPr>
              <a:t>smaakproeven</a:t>
            </a:r>
            <a:r>
              <a:rPr lang="nl-BE" sz="2800" dirty="0" smtClean="0">
                <a:solidFill>
                  <a:schemeClr val="accent1"/>
                </a:solidFill>
              </a:rPr>
              <a:t>. Via smaakproeven kunnen zij hun producten vergelijken met de A-merken. Zo kunnen ze contracten, bestellingen en klanten binnenhalen.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5284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dirty="0"/>
              <a:t>Hoe heet de afdeling in het bedrijf Mulder waar men zoekt naar de nieuwste ontwikkelingen op vlak van ontbijtgranen</a:t>
            </a:r>
            <a:r>
              <a:rPr lang="nl-BE" sz="2800" dirty="0" smtClean="0"/>
              <a:t>?</a:t>
            </a:r>
          </a:p>
          <a:p>
            <a:pPr marL="45720" indent="0" algn="ctr">
              <a:buNone/>
            </a:pPr>
            <a:endParaRPr lang="nl-BE" sz="2800" dirty="0"/>
          </a:p>
          <a:p>
            <a:pPr marL="45720" indent="0" algn="ctr"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R&amp;D – afdeling</a:t>
            </a:r>
            <a:r>
              <a:rPr lang="nl-BE" sz="2800" dirty="0" smtClean="0">
                <a:solidFill>
                  <a:schemeClr val="accent1"/>
                </a:solidFill>
              </a:rPr>
              <a:t>. R&amp;D staat voor ‘Research &amp; Development’, of ‘Onderzoek &amp; Ontwikkeling’. Deze afdeling staat in voor het onderzoeken en ontwikkelen van nieuwe processen en producten. 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162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2800" dirty="0" smtClean="0"/>
              <a:t>Bij het innoveren moet het bedrijf rekening houden met de tijdsgeest, namelijk het belang van gezondheid. Aan welke eisen moet voeding voldoen? Geef 1 voorbeeld.</a:t>
            </a:r>
          </a:p>
          <a:p>
            <a:pPr marL="45720" indent="0" algn="ctr">
              <a:buNone/>
            </a:pPr>
            <a:endParaRPr lang="nl-BE" sz="2800" dirty="0" smtClean="0"/>
          </a:p>
          <a:p>
            <a:pPr marL="45720" indent="0" algn="ctr">
              <a:buNone/>
            </a:pPr>
            <a:r>
              <a:rPr lang="nl-BE" sz="2800" dirty="0" smtClean="0">
                <a:solidFill>
                  <a:schemeClr val="accent1"/>
                </a:solidFill>
              </a:rPr>
              <a:t>Mogelijkheden zijn: </a:t>
            </a:r>
            <a:r>
              <a:rPr lang="nl-BE" sz="2800" b="1" dirty="0" smtClean="0">
                <a:solidFill>
                  <a:schemeClr val="accent1"/>
                </a:solidFill>
              </a:rPr>
              <a:t>veilige voeding</a:t>
            </a:r>
            <a:r>
              <a:rPr lang="nl-BE" sz="2800" dirty="0" smtClean="0">
                <a:solidFill>
                  <a:schemeClr val="accent1"/>
                </a:solidFill>
              </a:rPr>
              <a:t>, </a:t>
            </a:r>
            <a:r>
              <a:rPr lang="nl-BE" sz="2800" b="1" dirty="0" smtClean="0">
                <a:solidFill>
                  <a:schemeClr val="accent1"/>
                </a:solidFill>
              </a:rPr>
              <a:t>innoverende voeding </a:t>
            </a:r>
            <a:r>
              <a:rPr lang="nl-BE" sz="2800" dirty="0" smtClean="0">
                <a:solidFill>
                  <a:schemeClr val="accent1"/>
                </a:solidFill>
              </a:rPr>
              <a:t>en </a:t>
            </a:r>
            <a:r>
              <a:rPr lang="nl-BE" sz="2800" b="1" dirty="0" smtClean="0">
                <a:solidFill>
                  <a:schemeClr val="accent1"/>
                </a:solidFill>
              </a:rPr>
              <a:t>laag suiker- en zoutgehalte</a:t>
            </a:r>
            <a:r>
              <a:rPr lang="nl-BE" sz="2800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7227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3528" y="2001125"/>
            <a:ext cx="4335017" cy="4407408"/>
          </a:xfrm>
        </p:spPr>
        <p:txBody>
          <a:bodyPr anchor="ctr">
            <a:normAutofit lnSpcReduction="10000"/>
          </a:bodyPr>
          <a:lstStyle/>
          <a:p>
            <a:pPr marL="45720" indent="0" algn="ctr">
              <a:buNone/>
            </a:pPr>
            <a:r>
              <a:rPr lang="nl-BE" sz="2800" dirty="0" smtClean="0"/>
              <a:t>Geef 1 voorbeeld waaraan je kon zien dat de werknemers hygiënisch te werk gingen.</a:t>
            </a:r>
          </a:p>
          <a:p>
            <a:pPr marL="45720" indent="0" algn="ctr">
              <a:buNone/>
            </a:pPr>
            <a:endParaRPr lang="nl-BE" sz="2800" dirty="0"/>
          </a:p>
          <a:p>
            <a:pPr marL="45720" indent="0" algn="ctr">
              <a:buNone/>
            </a:pPr>
            <a:r>
              <a:rPr lang="nl-BE" sz="2800" dirty="0" smtClean="0">
                <a:solidFill>
                  <a:schemeClr val="accent1"/>
                </a:solidFill>
              </a:rPr>
              <a:t>De werknemers droegen </a:t>
            </a:r>
            <a:r>
              <a:rPr lang="nl-BE" sz="2800" b="1" dirty="0" smtClean="0">
                <a:solidFill>
                  <a:schemeClr val="accent1"/>
                </a:solidFill>
              </a:rPr>
              <a:t>haarnetjes</a:t>
            </a:r>
            <a:r>
              <a:rPr lang="nl-BE" sz="2800" dirty="0" smtClean="0">
                <a:solidFill>
                  <a:schemeClr val="accent1"/>
                </a:solidFill>
              </a:rPr>
              <a:t>, </a:t>
            </a:r>
            <a:r>
              <a:rPr lang="nl-BE" sz="2800" b="1" dirty="0" smtClean="0">
                <a:solidFill>
                  <a:schemeClr val="accent1"/>
                </a:solidFill>
              </a:rPr>
              <a:t>handschoenen</a:t>
            </a:r>
            <a:r>
              <a:rPr lang="nl-BE" sz="2800" dirty="0" smtClean="0">
                <a:solidFill>
                  <a:schemeClr val="accent1"/>
                </a:solidFill>
              </a:rPr>
              <a:t> en </a:t>
            </a:r>
            <a:r>
              <a:rPr lang="nl-BE" sz="2800" b="1" dirty="0" smtClean="0">
                <a:solidFill>
                  <a:schemeClr val="accent1"/>
                </a:solidFill>
              </a:rPr>
              <a:t>propere werkkledij</a:t>
            </a:r>
            <a:r>
              <a:rPr lang="nl-BE" sz="2800" dirty="0" smtClean="0">
                <a:solidFill>
                  <a:schemeClr val="accent1"/>
                </a:solidFill>
              </a:rPr>
              <a:t>.  </a:t>
            </a:r>
            <a:endParaRPr lang="nl-BE" sz="2800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6</a:t>
            </a:r>
            <a:endParaRPr lang="nl-BE" dirty="0"/>
          </a:p>
        </p:txBody>
      </p:sp>
      <p:pic>
        <p:nvPicPr>
          <p:cNvPr id="4098" name="Picture 2" descr="C:\Users\Het Beroepenhuis\Desktop\JOLIEN\Quiz industrie\Afbeeldingen voeding\DSC_0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7"/>
          <a:stretch/>
        </p:blipFill>
        <p:spPr bwMode="auto">
          <a:xfrm>
            <a:off x="4860032" y="2132856"/>
            <a:ext cx="3775023" cy="41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2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Game Teamleader</a:t>
            </a:r>
            <a:endParaRPr lang="nl-B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23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92057"/>
              </p:ext>
            </p:extLst>
          </p:nvPr>
        </p:nvGraphicFramePr>
        <p:xfrm>
          <a:off x="539552" y="188640"/>
          <a:ext cx="7920880" cy="6361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271"/>
                <a:gridCol w="4954389"/>
                <a:gridCol w="2101220"/>
              </a:tblGrid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effectLst/>
                        </a:rPr>
                        <a:t> </a:t>
                      </a:r>
                      <a:endParaRPr lang="nl-B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Aantal werknemers naar sectoren</a:t>
                      </a:r>
                      <a:r>
                        <a:rPr lang="nl-BE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België</a:t>
                      </a:r>
                      <a:endParaRPr lang="nl-BE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effectLst/>
                        </a:rPr>
                        <a:t>2013</a:t>
                      </a:r>
                      <a:endParaRPr lang="nl-B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Overheid 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652 033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2.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Social profit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489 414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3.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Diensten aan ondernemingen en personen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318 186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4.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Metaalindustrie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291 688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5.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Distributie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251 247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6.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Vervoer, transport en logistiek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159 335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7.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Bouw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156 197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8.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Chemie en petroleum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122 435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9.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Horeca, sport en ontspanning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116 140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10.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Financiële sector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109 566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11.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Voedingsindustrie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85 634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12.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Kleding- en textielindustrie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40 982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13.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Land- en tuinbouw, bosbouw en zeevisserij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28 910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14.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Houtnijverheid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19 246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15.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Gas en elektriciteit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18 619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16.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Steen- en glasindustrie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18 143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17.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Media, drukkerij- en uitgeverijsector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14 864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18.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>
                          <a:effectLst/>
                        </a:rPr>
                        <a:t>Papier- en kartonsector</a:t>
                      </a:r>
                      <a:endParaRPr lang="nl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600" dirty="0">
                          <a:effectLst/>
                        </a:rPr>
                        <a:t>12 665</a:t>
                      </a:r>
                      <a:endParaRPr lang="nl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6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>
                          <a:effectLst/>
                        </a:rPr>
                        <a:t>Totaal                                                                                    </a:t>
                      </a:r>
                      <a:r>
                        <a:rPr lang="nl-BE" sz="1800" b="1" dirty="0" smtClean="0">
                          <a:effectLst/>
                        </a:rPr>
                        <a:t>3 </a:t>
                      </a:r>
                      <a:r>
                        <a:rPr lang="nl-BE" sz="1800" b="1" dirty="0">
                          <a:effectLst/>
                        </a:rPr>
                        <a:t>375 614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dirty="0">
                          <a:effectLst/>
                        </a:rPr>
                        <a:t>(waarvan 470 310 werknemers werken in overige sectoren) </a:t>
                      </a:r>
                      <a:r>
                        <a:rPr lang="nl-BE" sz="1800" b="1" dirty="0">
                          <a:effectLst/>
                        </a:rPr>
                        <a:t>	          </a:t>
                      </a:r>
                      <a:endParaRPr lang="nl-BE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</a:t>
            </a:r>
            <a:r>
              <a:rPr lang="nl-BE" dirty="0" smtClean="0"/>
              <a:t>. De Soorten industrie in </a:t>
            </a:r>
            <a:r>
              <a:rPr lang="nl-BE" dirty="0" err="1" smtClean="0"/>
              <a:t>belgie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43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1.</a:t>
            </a:r>
            <a:endParaRPr lang="nl-BE" sz="6000" dirty="0"/>
          </a:p>
        </p:txBody>
      </p:sp>
      <p:pic>
        <p:nvPicPr>
          <p:cNvPr id="5" name="Picture 2" descr="http://www.roadies.be/v2/wp-content/uploads/2013/11/introbeeld-840x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72608" cy="36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informatie\source\chemie\fotos\productieverantwoordelij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51" y="3284984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/>
              <a:t>2</a:t>
            </a:r>
            <a:r>
              <a:rPr lang="nl-BE" sz="6000" dirty="0" smtClean="0"/>
              <a:t>.</a:t>
            </a:r>
            <a:endParaRPr lang="nl-BE" sz="6000" dirty="0"/>
          </a:p>
        </p:txBody>
      </p:sp>
      <p:pic>
        <p:nvPicPr>
          <p:cNvPr id="1026" name="Picture 2" descr="http://img.goldenpages.be/mysite/media/38/06/6/ea903373-1416-4314-9a7c-a5652629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6"/>
          <a:stretch/>
        </p:blipFill>
        <p:spPr bwMode="auto">
          <a:xfrm>
            <a:off x="3055329" y="4230261"/>
            <a:ext cx="3826146" cy="22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goudengids.be/mysite/media/38/06/6/9a7fc143-a88c-4ba4-b92b-63728350f623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4898074" cy="36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edustria.be/sites/fedustria/files/page/nekto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2" y="4221088"/>
            <a:ext cx="279503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6000" dirty="0" smtClean="0"/>
              <a:t>3.</a:t>
            </a:r>
            <a:endParaRPr lang="nl-BE" sz="6000" dirty="0"/>
          </a:p>
        </p:txBody>
      </p:sp>
      <p:pic>
        <p:nvPicPr>
          <p:cNvPr id="6" name="Picture 4" descr="g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onderwijskiezer.be/foto_beroepen/ber_drukvoorbereid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14" y="3356992"/>
            <a:ext cx="4896950" cy="33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253</TotalTime>
  <Words>724</Words>
  <Application>Microsoft Office PowerPoint</Application>
  <PresentationFormat>Diavoorstelling (4:3)</PresentationFormat>
  <Paragraphs>150</Paragraphs>
  <Slides>36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Raster</vt:lpstr>
      <vt:lpstr>Stimulerend kiezen  Een blik op de wereld van de industrie</vt:lpstr>
      <vt:lpstr>1. De tewerkstelling in de verschillende sectoren</vt:lpstr>
      <vt:lpstr>PowerPoint-presentatie</vt:lpstr>
      <vt:lpstr>oplossing</vt:lpstr>
      <vt:lpstr>PowerPoint-presentatie</vt:lpstr>
      <vt:lpstr>2. De Soorten industrie in belgie</vt:lpstr>
      <vt:lpstr>1.</vt:lpstr>
      <vt:lpstr>2.</vt:lpstr>
      <vt:lpstr>3.</vt:lpstr>
      <vt:lpstr>4.</vt:lpstr>
      <vt:lpstr>5.</vt:lpstr>
      <vt:lpstr>6.</vt:lpstr>
      <vt:lpstr>oplossing</vt:lpstr>
      <vt:lpstr>1.</vt:lpstr>
      <vt:lpstr>2.</vt:lpstr>
      <vt:lpstr>3.</vt:lpstr>
      <vt:lpstr>4.</vt:lpstr>
      <vt:lpstr>5.</vt:lpstr>
      <vt:lpstr>6.</vt:lpstr>
      <vt:lpstr>3. Industrie in de 21e eeuw</vt:lpstr>
      <vt:lpstr>PowerPoint-presentatie</vt:lpstr>
      <vt:lpstr>Vraag 1</vt:lpstr>
      <vt:lpstr>Vraag 2</vt:lpstr>
      <vt:lpstr>Vraag 3</vt:lpstr>
      <vt:lpstr>Vraag 4</vt:lpstr>
      <vt:lpstr>Vraag 5</vt:lpstr>
      <vt:lpstr>Vraag 6</vt:lpstr>
      <vt:lpstr>Vragen</vt:lpstr>
      <vt:lpstr>oplossing</vt:lpstr>
      <vt:lpstr>Vraag 1</vt:lpstr>
      <vt:lpstr>Vraag 2</vt:lpstr>
      <vt:lpstr>Vraag 3</vt:lpstr>
      <vt:lpstr>Vraag 4</vt:lpstr>
      <vt:lpstr>Vraag 5</vt:lpstr>
      <vt:lpstr>Vraag 6</vt:lpstr>
      <vt:lpstr>Game Teamleader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Het Beroepenhuis</dc:creator>
  <cp:lastModifiedBy>Het Beroepenhuis</cp:lastModifiedBy>
  <cp:revision>37</cp:revision>
  <dcterms:created xsi:type="dcterms:W3CDTF">2015-02-26T09:10:30Z</dcterms:created>
  <dcterms:modified xsi:type="dcterms:W3CDTF">2015-07-02T15:04:18Z</dcterms:modified>
</cp:coreProperties>
</file>