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8" r:id="rId3"/>
    <p:sldId id="267" r:id="rId4"/>
    <p:sldId id="261" r:id="rId5"/>
    <p:sldId id="346" r:id="rId6"/>
    <p:sldId id="347" r:id="rId7"/>
    <p:sldId id="298" r:id="rId8"/>
    <p:sldId id="288" r:id="rId9"/>
    <p:sldId id="287" r:id="rId10"/>
    <p:sldId id="294" r:id="rId11"/>
    <p:sldId id="285" r:id="rId12"/>
    <p:sldId id="301" r:id="rId13"/>
    <p:sldId id="286" r:id="rId14"/>
    <p:sldId id="348" r:id="rId15"/>
    <p:sldId id="349" r:id="rId16"/>
    <p:sldId id="304" r:id="rId17"/>
    <p:sldId id="283" r:id="rId18"/>
    <p:sldId id="303" r:id="rId19"/>
    <p:sldId id="307" r:id="rId20"/>
    <p:sldId id="302" r:id="rId21"/>
    <p:sldId id="344" r:id="rId22"/>
    <p:sldId id="295" r:id="rId23"/>
    <p:sldId id="345" r:id="rId24"/>
    <p:sldId id="309" r:id="rId25"/>
    <p:sldId id="310" r:id="rId26"/>
    <p:sldId id="313" r:id="rId27"/>
    <p:sldId id="311" r:id="rId28"/>
    <p:sldId id="312" r:id="rId29"/>
    <p:sldId id="340" r:id="rId30"/>
    <p:sldId id="341" r:id="rId31"/>
    <p:sldId id="343" r:id="rId32"/>
    <p:sldId id="342" r:id="rId33"/>
    <p:sldId id="316" r:id="rId34"/>
    <p:sldId id="336" r:id="rId35"/>
    <p:sldId id="317" r:id="rId36"/>
    <p:sldId id="318" r:id="rId37"/>
    <p:sldId id="319" r:id="rId38"/>
    <p:sldId id="320" r:id="rId39"/>
    <p:sldId id="321" r:id="rId40"/>
    <p:sldId id="339" r:id="rId41"/>
    <p:sldId id="337" r:id="rId42"/>
    <p:sldId id="266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47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F4CAD-BED1-480B-B489-5641BD44E6B0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B6B00-3C88-4F82-8B78-B5576F4022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642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86A28-DD6C-4A3B-9656-F0DBCEDF646E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7A9CD-3BA6-40DF-B247-9522CF203F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888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39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735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0" y="0"/>
          <a:ext cx="9144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Image" r:id="rId14" imgW="19047619" imgH="2323810" progId="">
                  <p:embed/>
                </p:oleObj>
              </mc:Choice>
              <mc:Fallback>
                <p:oleObj name="Image" r:id="rId14" imgW="19047619" imgH="232381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B7D042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05588"/>
            <a:ext cx="213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05588"/>
            <a:ext cx="2895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7650"/>
            <a:ext cx="213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336600"/>
                </a:solidFill>
              </a:defRPr>
            </a:lvl1pPr>
          </a:lstStyle>
          <a:p>
            <a:r>
              <a:rPr lang="en-US"/>
              <a:t>01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pv-ifp.be/media/docs/conseilspourleformateurinterne.docx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cueilefficace.be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BE" sz="4000" dirty="0"/>
              <a:t>BIENVENUE</a:t>
            </a:r>
            <a:br>
              <a:rPr lang="nl-BE" sz="4000" dirty="0"/>
            </a:br>
            <a:r>
              <a:rPr lang="nl-BE" sz="4000" dirty="0"/>
              <a:t>à cet atelier </a:t>
            </a:r>
            <a:r>
              <a:rPr lang="nl-BE" sz="4000" dirty="0" smtClean="0"/>
              <a:t>IFP</a:t>
            </a: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> </a:t>
            </a:r>
            <a:br>
              <a:rPr lang="nl-BE" sz="4000" dirty="0"/>
            </a:br>
            <a:r>
              <a:rPr lang="nl-BE" sz="4000" dirty="0" smtClean="0"/>
              <a:t>“</a:t>
            </a:r>
            <a:r>
              <a:rPr lang="nl-BE" sz="4000" dirty="0" err="1" smtClean="0"/>
              <a:t>sensibiliser</a:t>
            </a:r>
            <a:r>
              <a:rPr lang="nl-BE" sz="4000" dirty="0" smtClean="0"/>
              <a:t> en interne vos collaborateurs </a:t>
            </a:r>
            <a:r>
              <a:rPr lang="nl-BE" sz="4000" dirty="0" err="1" smtClean="0"/>
              <a:t>aux</a:t>
            </a:r>
            <a:r>
              <a:rPr lang="nl-BE" sz="4000" dirty="0" smtClean="0"/>
              <a:t> </a:t>
            </a:r>
            <a:r>
              <a:rPr lang="nl-BE" sz="4000" dirty="0" err="1" smtClean="0"/>
              <a:t>enjeux</a:t>
            </a:r>
            <a:r>
              <a:rPr lang="nl-BE" sz="4000" dirty="0" smtClean="0"/>
              <a:t> de la </a:t>
            </a:r>
            <a:r>
              <a:rPr lang="nl-BE" sz="4000" dirty="0" err="1" smtClean="0"/>
              <a:t>sécurité</a:t>
            </a:r>
            <a:r>
              <a:rPr lang="nl-BE" sz="4000" dirty="0" smtClean="0"/>
              <a:t> </a:t>
            </a:r>
            <a:r>
              <a:rPr lang="nl-BE" sz="4000" dirty="0" err="1" smtClean="0"/>
              <a:t>alimentaire</a:t>
            </a:r>
            <a:r>
              <a:rPr lang="nl-BE" sz="4000" dirty="0" smtClean="0"/>
              <a:t>”</a:t>
            </a:r>
            <a:br>
              <a:rPr lang="nl-BE" sz="4000" dirty="0" smtClean="0"/>
            </a:br>
            <a:r>
              <a:rPr lang="nl-BE" sz="4000" dirty="0" smtClean="0"/>
              <a:t/>
            </a:r>
            <a:br>
              <a:rPr lang="nl-BE" sz="4000" dirty="0" smtClean="0"/>
            </a:br>
            <a:r>
              <a:rPr lang="nl-BE" sz="4000" dirty="0" smtClean="0"/>
              <a:t>13/12/2013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 smtClean="0"/>
              <a:t/>
            </a:r>
            <a:br>
              <a:rPr lang="nl-BE" sz="4000" dirty="0" smtClean="0"/>
            </a:br>
            <a:r>
              <a:rPr lang="nl-BE" i="1" dirty="0" smtClean="0"/>
              <a:t>Focus sur 2 </a:t>
            </a:r>
            <a:r>
              <a:rPr lang="nl-BE" i="1" dirty="0" err="1" smtClean="0"/>
              <a:t>conditions</a:t>
            </a:r>
            <a:r>
              <a:rPr lang="nl-BE" i="1" dirty="0" smtClean="0"/>
              <a:t> </a:t>
            </a:r>
            <a:br>
              <a:rPr lang="nl-BE" i="1" dirty="0" smtClean="0"/>
            </a:br>
            <a:r>
              <a:rPr lang="nl-BE" i="1" dirty="0" smtClean="0"/>
              <a:t>de réussite </a:t>
            </a:r>
            <a:r>
              <a:rPr lang="nl-BE" i="1" dirty="0" err="1" smtClean="0"/>
              <a:t>essentielles</a:t>
            </a:r>
            <a:r>
              <a:rPr lang="nl-BE" i="1" dirty="0" smtClean="0"/>
              <a:t/>
            </a:r>
            <a:br>
              <a:rPr lang="nl-BE" i="1" dirty="0" smtClean="0"/>
            </a:br>
            <a:r>
              <a:rPr lang="nl-BE" sz="4000" dirty="0" smtClean="0"/>
              <a:t/>
            </a:r>
            <a:br>
              <a:rPr lang="nl-BE" sz="4000" dirty="0" smtClean="0"/>
            </a:br>
            <a:r>
              <a:rPr lang="nl-BE" sz="4000" dirty="0" smtClean="0"/>
              <a:t/>
            </a:r>
            <a:br>
              <a:rPr lang="nl-BE" sz="4000" dirty="0" smtClean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> 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844824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fr-BE" sz="2400" dirty="0" smtClean="0">
                <a:sym typeface="Wingdings" pitchFamily="2" charset="2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fr-BE" sz="2400" dirty="0" smtClean="0">
                <a:sym typeface="Wingdings" pitchFamily="2" charset="2"/>
              </a:rPr>
              <a:t/>
            </a:r>
            <a:br>
              <a:rPr lang="fr-BE" sz="2400" dirty="0" smtClean="0">
                <a:sym typeface="Wingdings" pitchFamily="2" charset="2"/>
              </a:rPr>
            </a:br>
            <a:endParaRPr lang="fr-BE" sz="2400" dirty="0" smtClean="0"/>
          </a:p>
          <a:p>
            <a:pPr>
              <a:lnSpc>
                <a:spcPct val="80000"/>
              </a:lnSpc>
              <a:buFont typeface="Wingdings"/>
              <a:buChar char="à"/>
            </a:pPr>
            <a:endParaRPr lang="fr-BE" sz="2400" dirty="0" smtClean="0"/>
          </a:p>
          <a:p>
            <a:pPr>
              <a:lnSpc>
                <a:spcPct val="80000"/>
              </a:lnSpc>
              <a:buFont typeface="Wingdings"/>
              <a:buChar char="à"/>
            </a:pPr>
            <a:r>
              <a:rPr lang="fr-BE" sz="2400" dirty="0" smtClean="0"/>
              <a:t>A. Rendre les participants « acteurs » de leur formation</a:t>
            </a:r>
            <a:br>
              <a:rPr lang="fr-BE" sz="2400" dirty="0" smtClean="0"/>
            </a:br>
            <a:r>
              <a:rPr lang="fr-BE" sz="2400" dirty="0" smtClean="0"/>
              <a:t>	</a:t>
            </a:r>
          </a:p>
          <a:p>
            <a:pPr>
              <a:lnSpc>
                <a:spcPct val="80000"/>
              </a:lnSpc>
              <a:buFont typeface="Wingdings"/>
              <a:buChar char="à"/>
            </a:pPr>
            <a:endParaRPr lang="fr-BE" sz="2400" dirty="0" smtClean="0"/>
          </a:p>
          <a:p>
            <a:pPr>
              <a:lnSpc>
                <a:spcPct val="80000"/>
              </a:lnSpc>
              <a:buFont typeface="Wingdings"/>
              <a:buChar char="à"/>
            </a:pPr>
            <a:r>
              <a:rPr lang="fr-BE" sz="2400" dirty="0" smtClean="0">
                <a:sym typeface="Wingdings" pitchFamily="2" charset="2"/>
              </a:rPr>
              <a:t>B. Impliquer la ligne hiérarchique, en particulier le n+1</a:t>
            </a:r>
            <a:endParaRPr lang="fr-BE" sz="2400" dirty="0" smtClean="0"/>
          </a:p>
          <a:p>
            <a:pPr>
              <a:lnSpc>
                <a:spcPct val="80000"/>
              </a:lnSpc>
              <a:buNone/>
            </a:pPr>
            <a:r>
              <a:rPr lang="nl-BE" sz="2400" dirty="0" smtClean="0"/>
              <a:t/>
            </a:r>
            <a:br>
              <a:rPr lang="nl-BE" sz="2400" dirty="0" smtClean="0"/>
            </a:br>
            <a:endParaRPr lang="nl-BE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nl-BE" sz="2400" dirty="0"/>
              <a:t/>
            </a:r>
            <a:br>
              <a:rPr lang="nl-BE" sz="2400" dirty="0"/>
            </a:br>
            <a:endParaRPr lang="nl-BE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sz="4000" i="1" dirty="0" smtClean="0"/>
              <a:t>A. Rendre les collaborateurs acteurs de leur propre formation: </a:t>
            </a:r>
            <a:br>
              <a:rPr lang="fr-FR" sz="4000" i="1" dirty="0" smtClean="0"/>
            </a:br>
            <a:r>
              <a:rPr lang="fr-FR" sz="4000" i="1" dirty="0" smtClean="0"/>
              <a:t>pourquoi 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Tx/>
              <a:buChar char="-"/>
            </a:pPr>
            <a:endParaRPr lang="en-US" sz="2000" dirty="0" smtClean="0"/>
          </a:p>
          <a:p>
            <a:pPr lvl="0">
              <a:buFontTx/>
              <a:buChar char="-"/>
            </a:pPr>
            <a:endParaRPr lang="en-US" sz="2000" dirty="0" smtClean="0"/>
          </a:p>
          <a:p>
            <a:pPr lvl="0">
              <a:buFontTx/>
              <a:buChar char="-"/>
            </a:pPr>
            <a:endParaRPr lang="en-US" sz="2000" dirty="0" smtClean="0"/>
          </a:p>
          <a:p>
            <a:pPr lvl="0">
              <a:buFontTx/>
              <a:buChar char="-"/>
            </a:pPr>
            <a:endParaRPr lang="en-US" sz="2000" dirty="0" smtClean="0"/>
          </a:p>
          <a:p>
            <a:pPr marL="457200" lvl="0" indent="-457200">
              <a:buAutoNum type="arabicPeriod"/>
            </a:pPr>
            <a:r>
              <a:rPr lang="en-US" sz="2000" dirty="0" err="1" smtClean="0"/>
              <a:t>Pédagogiquement</a:t>
            </a:r>
            <a:r>
              <a:rPr lang="en-US" sz="2000" dirty="0" smtClean="0"/>
              <a:t>: </a:t>
            </a:r>
            <a:br>
              <a:rPr lang="en-US" sz="2000" dirty="0" smtClean="0"/>
            </a:br>
            <a:r>
              <a:rPr lang="en-US" sz="2000" dirty="0" smtClean="0"/>
              <a:t>plus le participant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acteur</a:t>
            </a:r>
            <a:r>
              <a:rPr lang="en-US" sz="2000" dirty="0" smtClean="0"/>
              <a:t> de </a:t>
            </a:r>
            <a:r>
              <a:rPr lang="en-US" sz="2000" dirty="0" err="1" smtClean="0"/>
              <a:t>sa</a:t>
            </a:r>
            <a:r>
              <a:rPr lang="en-US" sz="2000" dirty="0" smtClean="0"/>
              <a:t> formation, plus </a:t>
            </a:r>
            <a:r>
              <a:rPr lang="en-US" sz="2000" dirty="0" err="1" smtClean="0"/>
              <a:t>l’apprentissage</a:t>
            </a:r>
            <a:r>
              <a:rPr lang="en-US" sz="2000" dirty="0" smtClean="0"/>
              <a:t>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performant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1600" i="1" dirty="0" smtClean="0"/>
              <a:t>%age </a:t>
            </a:r>
            <a:r>
              <a:rPr lang="fr-BE" sz="1600" i="1" dirty="0" smtClean="0"/>
              <a:t>mémorisation d’un exposé : 10-20 % %; si méthodes actives: 60-80 % !</a:t>
            </a:r>
            <a:r>
              <a:rPr lang="fr-BE" sz="2000" dirty="0" smtClean="0"/>
              <a:t/>
            </a:r>
            <a:br>
              <a:rPr lang="fr-BE" sz="2000" dirty="0" smtClean="0"/>
            </a:br>
            <a:endParaRPr lang="fr-BE" sz="2000" dirty="0" smtClean="0"/>
          </a:p>
          <a:p>
            <a:pPr marL="457200" lvl="0" indent="-457200">
              <a:buAutoNum type="arabicPeriod"/>
            </a:pPr>
            <a:r>
              <a:rPr lang="en-US" sz="2000" dirty="0" smtClean="0"/>
              <a:t>Au-</a:t>
            </a:r>
            <a:r>
              <a:rPr lang="en-US" sz="2000" dirty="0" err="1" smtClean="0"/>
              <a:t>delà</a:t>
            </a:r>
            <a:r>
              <a:rPr lang="en-US" sz="2000" dirty="0" smtClean="0"/>
              <a:t> de </a:t>
            </a:r>
            <a:r>
              <a:rPr lang="en-US" sz="2000" dirty="0" err="1" smtClean="0"/>
              <a:t>l’apprentissage</a:t>
            </a:r>
            <a:r>
              <a:rPr lang="en-US" sz="2000" dirty="0" smtClean="0"/>
              <a:t>: </a:t>
            </a:r>
            <a:br>
              <a:rPr lang="en-US" sz="2000" dirty="0" smtClean="0"/>
            </a:b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faut</a:t>
            </a:r>
            <a:r>
              <a:rPr lang="en-US" sz="2000" dirty="0" smtClean="0"/>
              <a:t> la collaboration des </a:t>
            </a:r>
            <a:r>
              <a:rPr lang="en-US" sz="2000" dirty="0" err="1" smtClean="0"/>
              <a:t>opérateurs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smtClean="0"/>
              <a:t>les </a:t>
            </a:r>
            <a:r>
              <a:rPr lang="en-US" sz="2000" dirty="0" err="1" smtClean="0"/>
              <a:t>impliquer</a:t>
            </a:r>
            <a:r>
              <a:rPr lang="en-US" sz="2000" dirty="0" smtClean="0"/>
              <a:t> </a:t>
            </a:r>
            <a:r>
              <a:rPr lang="en-US" sz="2000" dirty="0" err="1" smtClean="0"/>
              <a:t>dans</a:t>
            </a:r>
            <a:r>
              <a:rPr lang="en-US" sz="2000" dirty="0" smtClean="0"/>
              <a:t> la </a:t>
            </a:r>
            <a:r>
              <a:rPr lang="en-US" sz="2000" dirty="0" err="1" smtClean="0"/>
              <a:t>démarche</a:t>
            </a:r>
            <a:r>
              <a:rPr lang="en-US" sz="2000" dirty="0" smtClean="0"/>
              <a:t>, </a:t>
            </a:r>
            <a:r>
              <a:rPr lang="en-US" sz="2000" dirty="0" err="1" smtClean="0"/>
              <a:t>si</a:t>
            </a:r>
            <a:r>
              <a:rPr lang="en-US" sz="2000" dirty="0" smtClean="0"/>
              <a:t> possible </a:t>
            </a:r>
            <a:r>
              <a:rPr lang="en-US" sz="2000" dirty="0" err="1" smtClean="0"/>
              <a:t>aussi</a:t>
            </a:r>
            <a:r>
              <a:rPr lang="en-US" sz="2000" dirty="0" smtClean="0"/>
              <a:t> </a:t>
            </a:r>
            <a:r>
              <a:rPr lang="en-US" sz="2000" dirty="0" err="1" smtClean="0"/>
              <a:t>avant</a:t>
            </a:r>
            <a:r>
              <a:rPr lang="en-US" sz="2000" dirty="0" smtClean="0"/>
              <a:t> et après la session de formation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 smtClean="0"/>
              <a:t/>
            </a:r>
            <a:br>
              <a:rPr lang="fr-FR" sz="3600" i="1" dirty="0" smtClean="0"/>
            </a:br>
            <a:r>
              <a:rPr lang="fr-FR" sz="3600" i="1" dirty="0" smtClean="0"/>
              <a:t/>
            </a:r>
            <a:br>
              <a:rPr lang="fr-FR" sz="3600" i="1" dirty="0" smtClean="0"/>
            </a:br>
            <a:r>
              <a:rPr lang="fr-FR" sz="3600" i="1" dirty="0" smtClean="0"/>
              <a:t>A. Rendre les collaborateurs acteurs de leur propre formation: comment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pPr lvl="0">
              <a:buNone/>
            </a:pPr>
            <a:r>
              <a:rPr lang="fr-FR" sz="2000" dirty="0" smtClean="0"/>
              <a:t>- 1. Travailler par session courte, sur mesure, en petits groupes ciblés par poste de travail / par département (max 10 part.) </a:t>
            </a:r>
            <a:br>
              <a:rPr lang="fr-FR" sz="2000" dirty="0" smtClean="0"/>
            </a:br>
            <a:endParaRPr lang="fr-FR" sz="2000" dirty="0" smtClean="0"/>
          </a:p>
          <a:p>
            <a:pPr lvl="0">
              <a:buNone/>
            </a:pPr>
            <a:r>
              <a:rPr lang="fr-FR" sz="2000" dirty="0" smtClean="0"/>
              <a:t>- 2. Favoriser des méthodes pédagogiques dites « actives » qui favorisent l’interactivité avec les participants…et en varier régulièrement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(ici, on envisage surtout les ouvriers déjà initiés aux BPH !)</a:t>
            </a:r>
            <a:br>
              <a:rPr lang="fr-FR" sz="2000" dirty="0" smtClean="0"/>
            </a:br>
            <a:endParaRPr lang="fr-FR" sz="2000" dirty="0" smtClean="0"/>
          </a:p>
          <a:p>
            <a:pPr>
              <a:buFontTx/>
              <a:buChar char="-"/>
            </a:pP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 smtClean="0"/>
              <a:t/>
            </a:r>
            <a:br>
              <a:rPr lang="fr-FR" sz="3600" i="1" dirty="0" smtClean="0"/>
            </a:br>
            <a:r>
              <a:rPr lang="fr-FR" sz="3600" i="1" dirty="0" smtClean="0"/>
              <a:t>A.1. Des sessions courtes et ciblées</a:t>
            </a:r>
            <a:br>
              <a:rPr lang="fr-FR" sz="3600" i="1" dirty="0" smtClean="0"/>
            </a:br>
            <a:r>
              <a:rPr lang="fr-FR" sz="3600" i="1" dirty="0" smtClean="0"/>
              <a:t>   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sym typeface="Wingdings"/>
              </a:rPr>
              <a:t></a:t>
            </a:r>
            <a:r>
              <a:rPr lang="fr-FR" sz="2000" dirty="0" smtClean="0"/>
              <a:t> construire un programme de formation sur plusieurs années. prévoir chaque année/semestre/mois/… une session sur un point bien précis (ex : lavage des mains, allergènes,…) choisi sur base des points à améliorer, identifiés par exemple lors d’audits internes ou externes. Valider individuellement si la compétence spécifiquement visée est acquise ou non.</a:t>
            </a:r>
            <a:br>
              <a:rPr lang="fr-FR" sz="2000" dirty="0" smtClean="0"/>
            </a:br>
            <a:endParaRPr lang="fr-FR" sz="2000" dirty="0" smtClean="0"/>
          </a:p>
          <a:p>
            <a:pPr lvl="0"/>
            <a:r>
              <a:rPr lang="fr-FR" sz="2000" dirty="0" smtClean="0">
                <a:sym typeface="Wingdings" pitchFamily="2" charset="2"/>
              </a:rPr>
              <a:t> 2</a:t>
            </a:r>
            <a:r>
              <a:rPr lang="fr-FR" sz="2000" dirty="0" smtClean="0"/>
              <a:t>0 minutes à 1 heure max. Mieux vaut 6 sessions de 30 minutes qu’une formation de 3 heures. Des messages courts répétés, axés sur la pratique sont mieux retenus que de longs discours théoriques.</a:t>
            </a:r>
            <a:br>
              <a:rPr lang="fr-FR" sz="2000" dirty="0" smtClean="0"/>
            </a:br>
            <a:r>
              <a:rPr lang="fr-FR" sz="2000" dirty="0" smtClean="0"/>
              <a:t> </a:t>
            </a:r>
          </a:p>
          <a:p>
            <a:r>
              <a:rPr lang="fr-FR" sz="2000" dirty="0" smtClean="0">
                <a:sym typeface="Wingdings" pitchFamily="2" charset="2"/>
              </a:rPr>
              <a:t> </a:t>
            </a:r>
            <a:r>
              <a:rPr lang="fr-FR" sz="2000" dirty="0" smtClean="0"/>
              <a:t>adapter le contenu au groupe-cible (les opérateurs de production ne seront pas touchés par les mêmes exemples que les opérateurs en nettoyage, en conditionnement, en logistique, en maintenance,…)</a:t>
            </a:r>
          </a:p>
          <a:p>
            <a:pPr>
              <a:buNone/>
            </a:pPr>
            <a:endParaRPr lang="nl-BE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 smtClean="0"/>
              <a:t>A.2. Des techniques d’animation actives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fr-BE" sz="2000" dirty="0" smtClean="0"/>
              <a:t>Présentation et discussion de situations professionnelles vécues, sur base de thématiques bien précises en petits groupes. </a:t>
            </a:r>
            <a:br>
              <a:rPr lang="fr-BE" sz="2000" dirty="0" smtClean="0"/>
            </a:br>
            <a:r>
              <a:rPr lang="fr-BE" sz="2000" dirty="0" smtClean="0"/>
              <a:t>Exemple: pourquoi ne respectent-ils pas complètement telles procédures / consignes ? </a:t>
            </a:r>
          </a:p>
          <a:p>
            <a:pPr lvl="0"/>
            <a:r>
              <a:rPr lang="fr-FR" sz="2000" dirty="0" smtClean="0"/>
              <a:t>Expliquez </a:t>
            </a:r>
            <a:r>
              <a:rPr lang="fr-FR" sz="2000" b="1" dirty="0" smtClean="0"/>
              <a:t>le pourquoi de chaque règle</a:t>
            </a:r>
            <a:endParaRPr lang="fr-FR" sz="2000" dirty="0" smtClean="0"/>
          </a:p>
          <a:p>
            <a:r>
              <a:rPr lang="fr-FR" sz="2000" dirty="0" smtClean="0"/>
              <a:t>Suscitez </a:t>
            </a:r>
            <a:r>
              <a:rPr lang="fr-FR" sz="2000" b="1" dirty="0" smtClean="0"/>
              <a:t>l’interaction avec les participants</a:t>
            </a:r>
            <a:r>
              <a:rPr lang="fr-FR" sz="2000" dirty="0" smtClean="0"/>
              <a:t> : laissez-les s’exprimer librement sur le thème traité</a:t>
            </a:r>
            <a:r>
              <a:rPr lang="fr-BE" sz="2000" dirty="0" smtClean="0"/>
              <a:t>, y compris face à des éventuels manquements (réels ou supposés) du management… 	</a:t>
            </a:r>
            <a:endParaRPr lang="fr-FR" sz="2000" dirty="0" smtClean="0"/>
          </a:p>
          <a:p>
            <a:pPr lvl="0"/>
            <a:r>
              <a:rPr lang="fr-FR" sz="2000" dirty="0" smtClean="0"/>
              <a:t>Incitez les participants formuler des </a:t>
            </a:r>
            <a:r>
              <a:rPr lang="fr-FR" sz="2000" b="1" dirty="0" smtClean="0"/>
              <a:t>remarques et des suggestions et </a:t>
            </a:r>
            <a:r>
              <a:rPr lang="fr-FR" sz="2000" dirty="0" smtClean="0"/>
              <a:t>à </a:t>
            </a:r>
            <a:r>
              <a:rPr lang="fr-FR" sz="2000" b="1" dirty="0" smtClean="0"/>
              <a:t>trouver par eux-mêmes les solutions</a:t>
            </a:r>
            <a:r>
              <a:rPr lang="fr-FR" sz="2000" dirty="0" smtClean="0"/>
              <a:t>. Transmettez celles-ci (si pertinentes) de manière anonyme au management.</a:t>
            </a:r>
            <a:r>
              <a:rPr lang="fr-BE" sz="2000" dirty="0" smtClean="0"/>
              <a:t> Donnez toujours suite – positive ou non – et  un feedback à ces remarques !</a:t>
            </a:r>
            <a:endParaRPr lang="fr-FR" sz="2000" dirty="0" smtClean="0"/>
          </a:p>
          <a:p>
            <a:endParaRPr lang="nl-BE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Sensibiliser en interne aux enjeux de la sécurité alimentaire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 smtClean="0"/>
              <a:t>A.2. Des techniques d’animation actives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z="2000" b="1" dirty="0" smtClean="0"/>
              <a:t>Répondez aux questions</a:t>
            </a:r>
            <a:r>
              <a:rPr lang="fr-FR" sz="2000" dirty="0" smtClean="0"/>
              <a:t>. Si vous ne connaissez pas la réponse, annoncez que vous vous renseignerez et reviendrez avec la réponse.</a:t>
            </a:r>
          </a:p>
          <a:p>
            <a:r>
              <a:rPr lang="fr-FR" sz="2000" b="1" dirty="0" smtClean="0"/>
              <a:t>Travaillez sur la motivation: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* </a:t>
            </a:r>
            <a:r>
              <a:rPr lang="fr-BE" sz="2000" dirty="0" smtClean="0"/>
              <a:t>laissez un temps de parole en début de formation pour laisser exprimer les besoins (voire l’expression des réticences à suivre la formation !). </a:t>
            </a:r>
            <a:br>
              <a:rPr lang="fr-BE" sz="2000" dirty="0" smtClean="0"/>
            </a:br>
            <a:r>
              <a:rPr lang="fr-BE" sz="2800" dirty="0" smtClean="0"/>
              <a:t>* </a:t>
            </a:r>
            <a:r>
              <a:rPr lang="fr-BE" sz="2000" dirty="0" smtClean="0"/>
              <a:t>présentez / rappelez  </a:t>
            </a:r>
            <a:r>
              <a:rPr lang="en-US" sz="2000" dirty="0" smtClean="0"/>
              <a:t>les </a:t>
            </a:r>
            <a:r>
              <a:rPr lang="en-US" sz="2000" dirty="0" err="1" smtClean="0"/>
              <a:t>avantages</a:t>
            </a:r>
            <a:r>
              <a:rPr lang="en-US" sz="2000" dirty="0" smtClean="0"/>
              <a:t> des BPH:  </a:t>
            </a:r>
            <a:r>
              <a:rPr lang="en-US" sz="2000" dirty="0" err="1" smtClean="0"/>
              <a:t>évaluation</a:t>
            </a:r>
            <a:r>
              <a:rPr lang="en-US" sz="2000" dirty="0" smtClean="0"/>
              <a:t> “+” par la </a:t>
            </a:r>
            <a:r>
              <a:rPr lang="en-US" sz="2000" dirty="0" err="1" smtClean="0"/>
              <a:t>hiérarchie</a:t>
            </a:r>
            <a:r>
              <a:rPr lang="en-US" sz="2000" dirty="0" smtClean="0"/>
              <a:t>, </a:t>
            </a:r>
            <a:r>
              <a:rPr lang="en-US" sz="2000" dirty="0" err="1" smtClean="0"/>
              <a:t>environnement</a:t>
            </a:r>
            <a:r>
              <a:rPr lang="en-US" sz="2000" dirty="0" smtClean="0"/>
              <a:t> de travail </a:t>
            </a:r>
            <a:r>
              <a:rPr lang="en-US" sz="2000" dirty="0" err="1" smtClean="0"/>
              <a:t>propre</a:t>
            </a:r>
            <a:r>
              <a:rPr lang="en-US" sz="2000" dirty="0" smtClean="0"/>
              <a:t>, </a:t>
            </a:r>
            <a:r>
              <a:rPr lang="en-US" sz="2000" dirty="0" err="1" smtClean="0"/>
              <a:t>fierté</a:t>
            </a:r>
            <a:r>
              <a:rPr lang="en-US" sz="2000" dirty="0" smtClean="0"/>
              <a:t> </a:t>
            </a:r>
            <a:r>
              <a:rPr lang="en-US" sz="2000" dirty="0" err="1" smtClean="0"/>
              <a:t>professionnelle</a:t>
            </a:r>
            <a:r>
              <a:rPr lang="en-US" sz="2000" dirty="0" smtClean="0"/>
              <a:t> / </a:t>
            </a:r>
            <a:r>
              <a:rPr lang="en-US" sz="2000" dirty="0" err="1" smtClean="0"/>
              <a:t>produit</a:t>
            </a:r>
            <a:r>
              <a:rPr lang="en-US" sz="2000" dirty="0" smtClean="0"/>
              <a:t> de </a:t>
            </a:r>
            <a:r>
              <a:rPr lang="en-US" sz="2000" dirty="0" err="1" smtClean="0"/>
              <a:t>qualité</a:t>
            </a:r>
            <a:r>
              <a:rPr lang="en-US" sz="2000" dirty="0" smtClean="0"/>
              <a:t>, respect santé </a:t>
            </a:r>
            <a:r>
              <a:rPr lang="en-US" sz="2000" dirty="0" err="1" smtClean="0"/>
              <a:t>consommateur</a:t>
            </a:r>
            <a:r>
              <a:rPr lang="en-US" sz="2000" dirty="0" smtClean="0"/>
              <a:t> (</a:t>
            </a:r>
            <a:r>
              <a:rPr lang="en-US" sz="2000" dirty="0" err="1" smtClean="0"/>
              <a:t>qu’il</a:t>
            </a:r>
            <a:r>
              <a:rPr lang="en-US" sz="2000" dirty="0" smtClean="0"/>
              <a:t>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aussi</a:t>
            </a:r>
            <a:r>
              <a:rPr lang="en-US" sz="2000" dirty="0" smtClean="0"/>
              <a:t>), </a:t>
            </a:r>
            <a:r>
              <a:rPr lang="en-US" sz="2000" dirty="0" err="1" smtClean="0"/>
              <a:t>moins</a:t>
            </a:r>
            <a:r>
              <a:rPr lang="en-US" sz="2000" dirty="0" smtClean="0"/>
              <a:t> de </a:t>
            </a:r>
            <a:r>
              <a:rPr lang="en-US" sz="2000" dirty="0" err="1" smtClean="0"/>
              <a:t>plaintes</a:t>
            </a:r>
            <a:r>
              <a:rPr lang="en-US" sz="2000" dirty="0" smtClean="0"/>
              <a:t> clients, </a:t>
            </a:r>
            <a:r>
              <a:rPr lang="en-US" sz="2000" dirty="0" err="1" smtClean="0"/>
              <a:t>conquête</a:t>
            </a:r>
            <a:r>
              <a:rPr lang="en-US" sz="2000" dirty="0" smtClean="0"/>
              <a:t> de nouveaux </a:t>
            </a:r>
            <a:r>
              <a:rPr lang="en-US" sz="2000" dirty="0" err="1" smtClean="0"/>
              <a:t>marchés</a:t>
            </a:r>
            <a:r>
              <a:rPr lang="en-US" sz="2000" dirty="0" smtClean="0"/>
              <a:t> (BRC/IFS), …</a:t>
            </a:r>
            <a:br>
              <a:rPr lang="en-US" sz="2000" dirty="0" smtClean="0"/>
            </a:br>
            <a:r>
              <a:rPr lang="en-US" sz="2000" dirty="0" smtClean="0"/>
              <a:t>* f</a:t>
            </a:r>
            <a:r>
              <a:rPr lang="fr-FR" sz="2000" dirty="0" err="1" smtClean="0"/>
              <a:t>aites</a:t>
            </a:r>
            <a:r>
              <a:rPr lang="fr-FR" sz="2000" dirty="0" smtClean="0"/>
              <a:t> des liens avec la vie des participants au quotidien, hors de l’entreprise</a:t>
            </a:r>
          </a:p>
          <a:p>
            <a:r>
              <a:rPr lang="fr-FR" sz="2000" dirty="0" smtClean="0"/>
              <a:t>Utilisez </a:t>
            </a:r>
            <a:r>
              <a:rPr lang="fr-FR" sz="2000" b="1" dirty="0" smtClean="0"/>
              <a:t>l’humour</a:t>
            </a:r>
            <a:r>
              <a:rPr lang="fr-FR" sz="2000" dirty="0" smtClean="0"/>
              <a:t> </a:t>
            </a:r>
          </a:p>
          <a:p>
            <a:pPr lvl="0"/>
            <a:endParaRPr lang="fr-FR" sz="2000" dirty="0" smtClean="0"/>
          </a:p>
          <a:p>
            <a:endParaRPr lang="nl-BE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Sensibiliser en interne aux enjeux de la sécurité alimentaire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 smtClean="0"/>
              <a:t>A.2. deux exemples d’approches pédagogiques actives 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BE" sz="2000" u="sng" dirty="0" smtClean="0"/>
              <a:t>1) Le jeu didactique: </a:t>
            </a:r>
            <a:r>
              <a:rPr lang="fr-BE" sz="2000" dirty="0" smtClean="0"/>
              <a:t>quelques </a:t>
            </a:r>
            <a:r>
              <a:rPr lang="nl-BE" sz="2000" dirty="0" err="1" smtClean="0"/>
              <a:t>exemples</a:t>
            </a:r>
            <a:r>
              <a:rPr lang="nl-BE" sz="2000" dirty="0" smtClean="0"/>
              <a:t> </a:t>
            </a:r>
            <a:r>
              <a:rPr lang="nl-BE" sz="2000" dirty="0" err="1" smtClean="0"/>
              <a:t>d’expériences</a:t>
            </a:r>
            <a:r>
              <a:rPr lang="nl-BE" sz="2000" dirty="0" smtClean="0"/>
              <a:t> en </a:t>
            </a:r>
            <a:r>
              <a:rPr lang="nl-BE" sz="2000" dirty="0" err="1" smtClean="0"/>
              <a:t>entreprise</a:t>
            </a:r>
            <a:r>
              <a:rPr lang="nl-BE" sz="2000" dirty="0" smtClean="0"/>
              <a:t/>
            </a:r>
            <a:br>
              <a:rPr lang="nl-BE" sz="2000" dirty="0" smtClean="0"/>
            </a:br>
            <a:endParaRPr lang="nl-BE" sz="2000" dirty="0" smtClean="0"/>
          </a:p>
          <a:p>
            <a:r>
              <a:rPr lang="fr-FR" sz="1800" i="1" u="sng" dirty="0" smtClean="0"/>
              <a:t>1</a:t>
            </a:r>
            <a:r>
              <a:rPr lang="fr-FR" sz="1600" i="1" u="sng" dirty="0" smtClean="0"/>
              <a:t>. Formation-exercice « identifier points de contrôle HACCP » : </a:t>
            </a:r>
            <a:r>
              <a:rPr lang="fr-FR" sz="1600" i="1" dirty="0" smtClean="0"/>
              <a:t> </a:t>
            </a:r>
            <a:br>
              <a:rPr lang="fr-FR" sz="1600" i="1" dirty="0" smtClean="0"/>
            </a:br>
            <a:r>
              <a:rPr lang="fr-FR" sz="1600" i="1" dirty="0" smtClean="0"/>
              <a:t>Identifier et catégoriser (</a:t>
            </a:r>
            <a:r>
              <a:rPr lang="fr-FR" sz="1600" i="1" dirty="0" err="1" smtClean="0"/>
              <a:t>microbio</a:t>
            </a:r>
            <a:r>
              <a:rPr lang="fr-FR" sz="1600" i="1" dirty="0" smtClean="0"/>
              <a:t>, chimiques, physiques) les risques sur des photos d’une ligne de production</a:t>
            </a:r>
            <a:br>
              <a:rPr lang="fr-FR" sz="1600" i="1" dirty="0" smtClean="0"/>
            </a:br>
            <a:r>
              <a:rPr lang="fr-FR" sz="1600" i="1" dirty="0" smtClean="0"/>
              <a:t/>
            </a:r>
            <a:br>
              <a:rPr lang="fr-FR" sz="1600" i="1" dirty="0" smtClean="0"/>
            </a:br>
            <a:r>
              <a:rPr lang="fr-FR" sz="1600" i="1" u="sng" dirty="0" smtClean="0"/>
              <a:t>2. Quiz</a:t>
            </a:r>
            <a:r>
              <a:rPr lang="fr-FR" sz="1600" i="1" dirty="0" smtClean="0"/>
              <a:t> par équipes: avec photos style « Le jeu des 7 erreurs » à repérer sur des photos après scénarisation (mise en situation d’erreurs)</a:t>
            </a:r>
            <a:endParaRPr lang="nl-BE" sz="1600" dirty="0" smtClean="0"/>
          </a:p>
          <a:p>
            <a:pPr>
              <a:buNone/>
            </a:pPr>
            <a:r>
              <a:rPr lang="fr-FR" sz="1600" i="1" u="sng" cap="small" dirty="0" smtClean="0"/>
              <a:t/>
            </a:r>
            <a:br>
              <a:rPr lang="fr-FR" sz="1600" i="1" u="sng" cap="small" dirty="0" smtClean="0"/>
            </a:br>
            <a:r>
              <a:rPr lang="fr-FR" sz="1600" i="1" u="sng" cap="small" dirty="0" smtClean="0"/>
              <a:t>3. Le Jeu de</a:t>
            </a:r>
            <a:r>
              <a:rPr lang="fr-FR" sz="1600" i="1" u="sng" dirty="0" smtClean="0"/>
              <a:t> l’oie » </a:t>
            </a:r>
            <a:r>
              <a:rPr lang="fr-FR" sz="1600" i="1" dirty="0" smtClean="0"/>
              <a:t>(</a:t>
            </a:r>
            <a:r>
              <a:rPr lang="fr-FR" sz="1600" i="1" dirty="0" err="1" smtClean="0"/>
              <a:t>FormAlim</a:t>
            </a:r>
            <a:r>
              <a:rPr lang="fr-FR" sz="1600" i="1" dirty="0" smtClean="0"/>
              <a:t>), se joue par équipes. Pour avancer, il faut répondre correctement à des questions générales et spécifiques.</a:t>
            </a:r>
            <a:br>
              <a:rPr lang="fr-FR" sz="1600" i="1" dirty="0" smtClean="0"/>
            </a:br>
            <a:r>
              <a:rPr lang="fr-FR" sz="1600" i="1" dirty="0" smtClean="0"/>
              <a:t/>
            </a:r>
            <a:br>
              <a:rPr lang="fr-FR" sz="1600" i="1" dirty="0" smtClean="0"/>
            </a:br>
            <a:r>
              <a:rPr lang="fr-FR" sz="1600" i="1" dirty="0" smtClean="0"/>
              <a:t>4</a:t>
            </a:r>
            <a:r>
              <a:rPr lang="fr-BE" sz="1600" u="sng" dirty="0" smtClean="0"/>
              <a:t>) Le jeu de rôle: </a:t>
            </a:r>
            <a:r>
              <a:rPr lang="fr-BE" sz="1600" dirty="0" smtClean="0"/>
              <a:t>une s</a:t>
            </a:r>
            <a:r>
              <a:rPr lang="fr-FR" sz="1600" i="1" dirty="0" smtClean="0"/>
              <a:t>cène est filmée avec une mise en situation – scénarisation représentant une  mauvaise manipulation par des opérateurs-acteurs; « un sauveur »  (« Zorro » »)  vient montrer la bonne manipulation. Enfin, la scène est filmée à nouveau avec la bonne manipulation.</a:t>
            </a:r>
            <a:r>
              <a:rPr lang="fr-FR" sz="1600" dirty="0" smtClean="0"/>
              <a:t> </a:t>
            </a:r>
          </a:p>
          <a:p>
            <a:endParaRPr lang="nl-BE" sz="1800" dirty="0" smtClean="0"/>
          </a:p>
          <a:p>
            <a:endParaRPr lang="fr-BE" sz="2000" dirty="0" smtClean="0"/>
          </a:p>
          <a:p>
            <a:endParaRPr lang="fr-BE" sz="2000" dirty="0" smtClean="0"/>
          </a:p>
          <a:p>
            <a:r>
              <a:rPr lang="fr-BE" sz="2000" dirty="0" smtClean="0"/>
              <a:t/>
            </a:r>
            <a:br>
              <a:rPr lang="fr-BE" sz="2000" dirty="0" smtClean="0"/>
            </a:br>
            <a:endParaRPr lang="nl-BE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 smtClean="0"/>
              <a:t>A.3. deux exemples d’approches pédagogiques actives 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BE" sz="2000" dirty="0" smtClean="0"/>
              <a:t/>
            </a:r>
            <a:br>
              <a:rPr lang="fr-BE" sz="2000" dirty="0" smtClean="0"/>
            </a:br>
            <a:r>
              <a:rPr lang="fr-BE" sz="2000" dirty="0" smtClean="0"/>
              <a:t>2</a:t>
            </a:r>
            <a:r>
              <a:rPr lang="fr-BE" sz="2000" u="sng" dirty="0" smtClean="0"/>
              <a:t>) l’apprentissage sur le poste de travail</a:t>
            </a:r>
            <a:r>
              <a:rPr lang="en-US" sz="2000" u="sng" dirty="0" smtClean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(pour des applications </a:t>
            </a:r>
            <a:r>
              <a:rPr lang="en-US" sz="2000" dirty="0" err="1" smtClean="0"/>
              <a:t>pratiques</a:t>
            </a:r>
            <a:r>
              <a:rPr lang="en-US" sz="2000" dirty="0" smtClean="0"/>
              <a:t>, ex: </a:t>
            </a:r>
            <a:r>
              <a:rPr lang="en-US" sz="2000" dirty="0" err="1" smtClean="0"/>
              <a:t>une</a:t>
            </a:r>
            <a:r>
              <a:rPr lang="en-US" sz="2000" dirty="0" smtClean="0"/>
              <a:t> </a:t>
            </a:r>
            <a:r>
              <a:rPr lang="en-US" sz="2000" dirty="0" err="1" smtClean="0"/>
              <a:t>procédure</a:t>
            </a:r>
            <a:r>
              <a:rPr lang="en-US" sz="2000" dirty="0" smtClean="0"/>
              <a:t> de </a:t>
            </a:r>
            <a:r>
              <a:rPr lang="en-US" sz="2000" dirty="0" err="1" smtClean="0"/>
              <a:t>nettoyage</a:t>
            </a:r>
            <a:r>
              <a:rPr lang="en-US" sz="2000" dirty="0" smtClean="0"/>
              <a:t>)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L</a:t>
            </a:r>
            <a:r>
              <a:rPr lang="fr-BE" sz="2000" dirty="0" smtClean="0"/>
              <a:t>e formateur montre en commentant son action, puis fait faire.  </a:t>
            </a:r>
            <a:br>
              <a:rPr lang="fr-BE" sz="2000" dirty="0" smtClean="0"/>
            </a:br>
            <a:r>
              <a:rPr lang="fr-BE" sz="2000" dirty="0" smtClean="0"/>
              <a:t>Le formé voit, écoute, questionne, fait après démo.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meilleur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fr-FR" sz="2000" dirty="0" smtClean="0"/>
              <a:t>ancrage de l’apprentissage que l’ex cathedra 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cf. Proverbe chinois : </a:t>
            </a:r>
            <a:r>
              <a:rPr lang="fr-FR" sz="2000" i="1" dirty="0" smtClean="0"/>
              <a:t>ce que j’entends, je l’oublie; ce que je vois, je le retiens; ce que je fais, je le comprends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i="1" dirty="0" smtClean="0"/>
              <a:t>Pourquoi des méthodes actives 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BE" sz="2400" dirty="0" smtClean="0"/>
              <a:t>Elles permettent de rendre le participant acteur de sa formation,…</a:t>
            </a:r>
            <a:br>
              <a:rPr lang="fr-BE" sz="2400" dirty="0" smtClean="0"/>
            </a:br>
            <a:r>
              <a:rPr lang="fr-BE" sz="2400" dirty="0" smtClean="0"/>
              <a:t/>
            </a:r>
            <a:br>
              <a:rPr lang="fr-BE" sz="2400" dirty="0" smtClean="0"/>
            </a:br>
            <a:r>
              <a:rPr lang="fr-BE" sz="2400" dirty="0" smtClean="0"/>
              <a:t>mais aussi</a:t>
            </a:r>
          </a:p>
          <a:p>
            <a:pPr lvl="0"/>
            <a:r>
              <a:rPr lang="fr-BE" sz="2400" dirty="0" smtClean="0"/>
              <a:t>l‘échange et la cohésion du groupe: le participant n’apprend plus seul, il collabore avec les autres </a:t>
            </a:r>
            <a:endParaRPr lang="nl-BE" sz="2400" dirty="0" smtClean="0"/>
          </a:p>
          <a:p>
            <a:pPr lvl="0"/>
            <a:r>
              <a:rPr lang="fr-BE" sz="2400" dirty="0" smtClean="0"/>
              <a:t>Favorisent la spontanéité et libèrent la parole </a:t>
            </a:r>
            <a:endParaRPr lang="nl-BE" sz="2400" dirty="0" smtClean="0"/>
          </a:p>
          <a:p>
            <a:pPr lvl="0"/>
            <a:r>
              <a:rPr lang="fr-BE" sz="2400" dirty="0" smtClean="0"/>
              <a:t>Maintiennent la concentration en alternant phases de mouvements, de réflexion et d’expression… (ne pas « rester assis sur une chaise dans une classe avec un prof ») </a:t>
            </a:r>
            <a:r>
              <a:rPr lang="fr-BE" sz="2400" dirty="0" smtClean="0">
                <a:sym typeface="Wingdings" pitchFamily="2" charset="2"/>
              </a:rPr>
              <a:t> </a:t>
            </a:r>
            <a:r>
              <a:rPr lang="fr-BE" sz="2400" dirty="0" smtClean="0"/>
              <a:t>particulièrement bien adaptées au groupe-cible </a:t>
            </a:r>
            <a:r>
              <a:rPr lang="fr-BE" sz="2000" dirty="0" smtClean="0"/>
              <a:t/>
            </a:r>
            <a:br>
              <a:rPr lang="fr-BE" sz="2000" dirty="0" smtClean="0"/>
            </a:br>
            <a:r>
              <a:rPr lang="fr-BE" sz="2000" dirty="0" smtClean="0"/>
              <a:t/>
            </a:r>
            <a:br>
              <a:rPr lang="fr-BE" sz="2000" dirty="0" smtClean="0"/>
            </a:b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dirty="0" smtClean="0"/>
              <a:t>13/12/2013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sz="4000" i="1" dirty="0" smtClean="0"/>
              <a:t>B. Impliquer la ligne hiérarchique, en particulier le « n+1 »  </a:t>
            </a:r>
            <a:r>
              <a:rPr lang="fr-FR" i="1" dirty="0" smtClean="0"/>
              <a:t/>
            </a:r>
            <a:br>
              <a:rPr lang="fr-FR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sz="2000" b="1" u="sng" dirty="0" smtClean="0"/>
              <a:t>Rôle du chef d’équipe en matière de respect des BPH</a:t>
            </a:r>
            <a:br>
              <a:rPr lang="fr-FR" sz="2000" b="1" u="sng" dirty="0" smtClean="0"/>
            </a:br>
            <a:r>
              <a:rPr lang="fr-FR" sz="2000" b="1" u="sng" dirty="0" smtClean="0"/>
              <a:t> </a:t>
            </a:r>
          </a:p>
          <a:p>
            <a:pPr marL="457200" indent="-457200">
              <a:buAutoNum type="arabicPeriod"/>
            </a:pPr>
            <a:r>
              <a:rPr lang="fr-FR" sz="2000" dirty="0" smtClean="0"/>
              <a:t>Comprendre les règles en vigueur</a:t>
            </a:r>
          </a:p>
          <a:p>
            <a:pPr marL="457200" indent="-457200">
              <a:buAutoNum type="arabicPeriod"/>
            </a:pPr>
            <a:r>
              <a:rPr lang="fr-FR" sz="2000" dirty="0" smtClean="0"/>
              <a:t>Les communiquer à ses collaborateurs</a:t>
            </a:r>
          </a:p>
          <a:p>
            <a:pPr marL="457200" indent="-457200">
              <a:buAutoNum type="arabicPeriod"/>
            </a:pPr>
            <a:r>
              <a:rPr lang="fr-FR" sz="2000" dirty="0" smtClean="0"/>
              <a:t>Les faire respecter au quotidien </a:t>
            </a:r>
            <a:r>
              <a:rPr lang="fr-FR" sz="2000" dirty="0" smtClean="0">
                <a:sym typeface="Wingdings" pitchFamily="2" charset="2"/>
              </a:rPr>
              <a:t> r</a:t>
            </a:r>
            <a:r>
              <a:rPr lang="fr-FR" sz="2000" dirty="0" smtClean="0"/>
              <a:t>éprimander ceux qui les respectent pas</a:t>
            </a:r>
          </a:p>
          <a:p>
            <a:pPr marL="457200" indent="-457200">
              <a:buAutoNum type="arabicPeriod"/>
            </a:pPr>
            <a:r>
              <a:rPr lang="fr-FR" sz="2000" dirty="0" smtClean="0"/>
              <a:t>Proposer des améliorations dans la procédure</a:t>
            </a:r>
          </a:p>
          <a:p>
            <a:pPr marL="457200" indent="-457200"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i="1" dirty="0" smtClean="0"/>
              <a:t>+ être un exemple, être crédible, être équitable</a:t>
            </a:r>
          </a:p>
          <a:p>
            <a:pPr marL="457200" indent="-457200">
              <a:buAutoNum type="arabicPeriod"/>
            </a:pPr>
            <a:endParaRPr lang="nl-BE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 smtClean="0"/>
              <a:t>Objectif et méthodologie</a:t>
            </a:r>
            <a:endParaRPr lang="en-US" sz="40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nl-BE" sz="2800" dirty="0"/>
          </a:p>
          <a:p>
            <a:pPr>
              <a:lnSpc>
                <a:spcPct val="90000"/>
              </a:lnSpc>
            </a:pPr>
            <a:r>
              <a:rPr lang="nl-BE" dirty="0" smtClean="0"/>
              <a:t>= atelier de partage d’expériences et d’idées, </a:t>
            </a:r>
            <a:r>
              <a:rPr lang="nl-BE" dirty="0"/>
              <a:t>pas </a:t>
            </a:r>
            <a:r>
              <a:rPr lang="nl-BE" dirty="0" smtClean="0"/>
              <a:t>une formation ! </a:t>
            </a:r>
            <a:br>
              <a:rPr lang="nl-BE" dirty="0" smtClean="0"/>
            </a:br>
            <a:endParaRPr lang="nl-BE" dirty="0" smtClean="0"/>
          </a:p>
          <a:p>
            <a:pPr>
              <a:lnSpc>
                <a:spcPct val="90000"/>
              </a:lnSpc>
              <a:buNone/>
            </a:pPr>
            <a:r>
              <a:rPr lang="nl-BE" dirty="0" smtClean="0"/>
              <a:t>1ère </a:t>
            </a:r>
            <a:r>
              <a:rPr lang="nl-BE" dirty="0" err="1" smtClean="0"/>
              <a:t>partie</a:t>
            </a:r>
            <a:r>
              <a:rPr lang="nl-BE" dirty="0" smtClean="0"/>
              <a:t>: </a:t>
            </a:r>
            <a:r>
              <a:rPr lang="nl-BE" dirty="0" err="1" smtClean="0"/>
              <a:t>formation</a:t>
            </a:r>
            <a:r>
              <a:rPr lang="nl-BE" dirty="0" smtClean="0"/>
              <a:t> en interne</a:t>
            </a:r>
          </a:p>
          <a:p>
            <a:pPr>
              <a:lnSpc>
                <a:spcPct val="90000"/>
              </a:lnSpc>
            </a:pPr>
            <a:r>
              <a:rPr lang="nl-BE" dirty="0" err="1" smtClean="0"/>
              <a:t>Introduction</a:t>
            </a:r>
            <a:r>
              <a:rPr lang="nl-BE" dirty="0" smtClean="0"/>
              <a:t>: 2 </a:t>
            </a:r>
            <a:r>
              <a:rPr lang="nl-BE" dirty="0" err="1" smtClean="0"/>
              <a:t>conseils</a:t>
            </a:r>
            <a:endParaRPr lang="nl-BE" dirty="0" smtClean="0"/>
          </a:p>
          <a:p>
            <a:pPr>
              <a:lnSpc>
                <a:spcPct val="90000"/>
              </a:lnSpc>
            </a:pPr>
            <a:r>
              <a:rPr lang="nl-BE" dirty="0" err="1" smtClean="0"/>
              <a:t>Partage</a:t>
            </a:r>
            <a:r>
              <a:rPr lang="nl-BE" dirty="0" smtClean="0"/>
              <a:t> </a:t>
            </a:r>
            <a:r>
              <a:rPr lang="nl-BE" dirty="0" err="1" smtClean="0"/>
              <a:t>d’expériences</a:t>
            </a:r>
            <a:r>
              <a:rPr lang="nl-BE" dirty="0" smtClean="0"/>
              <a:t/>
            </a:r>
            <a:br>
              <a:rPr lang="nl-BE" dirty="0" smtClean="0"/>
            </a:br>
            <a:endParaRPr lang="nl-BE" dirty="0" smtClean="0"/>
          </a:p>
          <a:p>
            <a:pPr>
              <a:lnSpc>
                <a:spcPct val="90000"/>
              </a:lnSpc>
              <a:buNone/>
            </a:pPr>
            <a:r>
              <a:rPr lang="nl-BE" dirty="0" smtClean="0"/>
              <a:t>2ème </a:t>
            </a:r>
            <a:r>
              <a:rPr lang="nl-BE" dirty="0" err="1" smtClean="0"/>
              <a:t>partie</a:t>
            </a:r>
            <a:r>
              <a:rPr lang="nl-BE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nl-BE" dirty="0" err="1" smtClean="0"/>
              <a:t>Présentation</a:t>
            </a:r>
            <a:r>
              <a:rPr lang="nl-BE" dirty="0" smtClean="0"/>
              <a:t> des </a:t>
            </a:r>
            <a:r>
              <a:rPr lang="nl-BE" dirty="0" err="1" smtClean="0"/>
              <a:t>outils</a:t>
            </a:r>
            <a:r>
              <a:rPr lang="nl-BE" dirty="0" smtClean="0"/>
              <a:t> IFP</a:t>
            </a:r>
            <a:br>
              <a:rPr lang="nl-BE" dirty="0" smtClean="0"/>
            </a:br>
            <a:endParaRPr lang="nl-BE" dirty="0" smtClean="0"/>
          </a:p>
          <a:p>
            <a:pPr>
              <a:lnSpc>
                <a:spcPct val="90000"/>
              </a:lnSpc>
              <a:buNone/>
            </a:pPr>
            <a:r>
              <a:rPr lang="nl-BE" dirty="0" smtClean="0"/>
              <a:t/>
            </a:r>
            <a:br>
              <a:rPr lang="nl-BE" dirty="0" smtClean="0"/>
            </a:br>
            <a:endParaRPr lang="nl-BE" dirty="0" smtClean="0"/>
          </a:p>
          <a:p>
            <a:pPr>
              <a:lnSpc>
                <a:spcPct val="90000"/>
              </a:lnSpc>
            </a:pPr>
            <a:r>
              <a:rPr lang="nl-BE" dirty="0" smtClean="0"/>
              <a:t>Un CR vous sera envoyé </a:t>
            </a:r>
            <a:r>
              <a:rPr lang="nl-BE" dirty="0"/>
              <a:t>par courriel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sz="4000" i="1" dirty="0" smtClean="0"/>
              <a:t>B. Impliquer la ligne hiérarchique, en particulier le « n+1 » </a:t>
            </a:r>
            <a:r>
              <a:rPr lang="fr-FR" i="1" dirty="0" smtClean="0"/>
              <a:t/>
            </a:r>
            <a:br>
              <a:rPr lang="fr-FR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sz="1800" dirty="0" smtClean="0"/>
              <a:t>DONC, par rapport à des actions de formation / sensibilisation: </a:t>
            </a:r>
            <a:br>
              <a:rPr lang="fr-FR" sz="1800" dirty="0" smtClean="0"/>
            </a:br>
            <a:endParaRPr lang="fr-FR" sz="1800" dirty="0" smtClean="0"/>
          </a:p>
          <a:p>
            <a:r>
              <a:rPr lang="fr-FR" sz="1800" dirty="0" smtClean="0"/>
              <a:t>a) la ligne hiérarchique doit soutenir les objectifs ! </a:t>
            </a:r>
            <a:br>
              <a:rPr lang="fr-FR" sz="1800" dirty="0" smtClean="0"/>
            </a:br>
            <a:r>
              <a:rPr lang="fr-FR" sz="1800" i="1" dirty="0" smtClean="0"/>
              <a:t>(</a:t>
            </a:r>
            <a:r>
              <a:rPr lang="fr-BE" sz="1800" i="1" dirty="0" smtClean="0"/>
              <a:t>les ouvriers sont attentifs aux « incohérences » aux éventuelles divergences entre le responsable de production et RAQ !!)</a:t>
            </a:r>
            <a:br>
              <a:rPr lang="fr-BE" sz="1800" i="1" dirty="0" smtClean="0"/>
            </a:br>
            <a:endParaRPr lang="nl-BE" sz="1800" i="1" dirty="0" smtClean="0"/>
          </a:p>
          <a:p>
            <a:r>
              <a:rPr lang="fr-FR" sz="1800" dirty="0" smtClean="0"/>
              <a:t>b) le « n+1 » doit suivre / enregistrer les éventuels manquements, mais surtout intervenir afin de corriger ! </a:t>
            </a:r>
            <a:br>
              <a:rPr lang="fr-FR" sz="1800" dirty="0" smtClean="0"/>
            </a:br>
            <a:r>
              <a:rPr lang="fr-FR" sz="1800" dirty="0" smtClean="0">
                <a:sym typeface="Wingdings" pitchFamily="2" charset="2"/>
              </a:rPr>
              <a:t> compétences nécessaires =  </a:t>
            </a:r>
            <a:r>
              <a:rPr lang="fr-FR" sz="1800" dirty="0" smtClean="0"/>
              <a:t>faire passer le message, faire respecter les consignes, agir en cas de non-respect,…</a:t>
            </a:r>
            <a:br>
              <a:rPr lang="fr-FR" sz="1800" dirty="0" smtClean="0"/>
            </a:br>
            <a:r>
              <a:rPr lang="fr-FR" sz="1800" dirty="0" smtClean="0"/>
              <a:t/>
            </a:r>
            <a:br>
              <a:rPr lang="fr-FR" sz="1800" dirty="0" smtClean="0"/>
            </a:br>
            <a:endParaRPr lang="nl-BE" sz="1800" dirty="0" smtClean="0">
              <a:solidFill>
                <a:srgbClr val="FF0000"/>
              </a:solidFill>
            </a:endParaRPr>
          </a:p>
          <a:p>
            <a:endParaRPr lang="nl-BE" sz="2000" dirty="0" smtClean="0">
              <a:solidFill>
                <a:srgbClr val="FF0000"/>
              </a:solidFill>
            </a:endParaRPr>
          </a:p>
          <a:p>
            <a:endParaRPr lang="nl-BE" sz="2000" dirty="0" smtClean="0">
              <a:solidFill>
                <a:srgbClr val="FF0000"/>
              </a:solidFill>
            </a:endParaRPr>
          </a:p>
          <a:p>
            <a:endParaRPr lang="nl-BE" sz="2000" dirty="0" smtClean="0">
              <a:solidFill>
                <a:srgbClr val="FF0000"/>
              </a:solidFill>
            </a:endParaRPr>
          </a:p>
          <a:p>
            <a:endParaRPr lang="nl-BE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sz="4000" i="1" dirty="0" smtClean="0"/>
              <a:t>B. Impliquer la ligne hiérarchique, en particulier le « n+1 » </a:t>
            </a:r>
            <a:r>
              <a:rPr lang="fr-FR" i="1" dirty="0" smtClean="0"/>
              <a:t/>
            </a:r>
            <a:br>
              <a:rPr lang="fr-FR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r>
              <a:rPr lang="nl-BE" sz="2400" dirty="0" err="1" smtClean="0"/>
              <a:t>Sans</a:t>
            </a:r>
            <a:r>
              <a:rPr lang="nl-BE" sz="2400" dirty="0" smtClean="0"/>
              <a:t> </a:t>
            </a:r>
            <a:r>
              <a:rPr lang="nl-BE" sz="2400" dirty="0" err="1" smtClean="0"/>
              <a:t>ce</a:t>
            </a:r>
            <a:r>
              <a:rPr lang="nl-BE" sz="2400" dirty="0" smtClean="0"/>
              <a:t> soutien de la </a:t>
            </a:r>
            <a:r>
              <a:rPr lang="nl-BE" sz="2400" dirty="0" err="1" smtClean="0"/>
              <a:t>hiérarchie</a:t>
            </a:r>
            <a:r>
              <a:rPr lang="nl-BE" sz="2400" dirty="0" smtClean="0"/>
              <a:t> de </a:t>
            </a:r>
            <a:r>
              <a:rPr lang="nl-BE" sz="2400" dirty="0" err="1" smtClean="0"/>
              <a:t>terrain</a:t>
            </a:r>
            <a:r>
              <a:rPr lang="nl-BE" sz="2400" dirty="0" smtClean="0"/>
              <a:t>, les </a:t>
            </a:r>
            <a:r>
              <a:rPr lang="nl-BE" sz="2400" dirty="0" err="1" smtClean="0"/>
              <a:t>sessions</a:t>
            </a:r>
            <a:r>
              <a:rPr lang="nl-BE" sz="2400" dirty="0" smtClean="0"/>
              <a:t> de </a:t>
            </a:r>
            <a:r>
              <a:rPr lang="nl-BE" sz="2400" dirty="0" err="1" smtClean="0"/>
              <a:t>formation</a:t>
            </a:r>
            <a:r>
              <a:rPr lang="nl-BE" sz="2400" dirty="0" smtClean="0"/>
              <a:t> / </a:t>
            </a:r>
            <a:r>
              <a:rPr lang="nl-BE" sz="2400" dirty="0" err="1" smtClean="0"/>
              <a:t>sensibilisation</a:t>
            </a:r>
            <a:r>
              <a:rPr lang="nl-BE" sz="2400" dirty="0" smtClean="0"/>
              <a:t> </a:t>
            </a:r>
            <a:r>
              <a:rPr lang="nl-BE" sz="2400" dirty="0" err="1" smtClean="0"/>
              <a:t>sont</a:t>
            </a:r>
            <a:r>
              <a:rPr lang="nl-BE" sz="2400" dirty="0" smtClean="0"/>
              <a:t> </a:t>
            </a:r>
            <a:r>
              <a:rPr lang="nl-BE" sz="2400" dirty="0" err="1" smtClean="0"/>
              <a:t>finalement</a:t>
            </a:r>
            <a:r>
              <a:rPr lang="nl-BE" sz="2400" dirty="0" smtClean="0"/>
              <a:t> </a:t>
            </a:r>
            <a:r>
              <a:rPr lang="nl-BE" sz="2400" dirty="0" err="1" smtClean="0"/>
              <a:t>bien</a:t>
            </a:r>
            <a:r>
              <a:rPr lang="nl-BE" sz="2400" dirty="0" smtClean="0"/>
              <a:t> </a:t>
            </a:r>
            <a:r>
              <a:rPr lang="nl-BE" sz="2400" dirty="0" err="1" smtClean="0"/>
              <a:t>peu</a:t>
            </a:r>
            <a:r>
              <a:rPr lang="nl-BE" sz="2400" dirty="0" smtClean="0"/>
              <a:t> </a:t>
            </a:r>
            <a:r>
              <a:rPr lang="nl-BE" sz="2400" dirty="0" err="1" smtClean="0"/>
              <a:t>efficaces</a:t>
            </a:r>
            <a:r>
              <a:rPr lang="nl-BE" sz="2400" dirty="0" smtClean="0"/>
              <a:t> !</a:t>
            </a:r>
          </a:p>
          <a:p>
            <a:endParaRPr lang="nl-BE" sz="2400" dirty="0" smtClean="0"/>
          </a:p>
          <a:p>
            <a:r>
              <a:rPr lang="nl-BE" sz="2400" dirty="0" err="1" smtClean="0"/>
              <a:t>Il</a:t>
            </a:r>
            <a:r>
              <a:rPr lang="nl-BE" sz="2400" dirty="0" smtClean="0"/>
              <a:t> est </a:t>
            </a:r>
            <a:r>
              <a:rPr lang="nl-BE" sz="2400" dirty="0" err="1" smtClean="0"/>
              <a:t>donc</a:t>
            </a:r>
            <a:r>
              <a:rPr lang="nl-BE" sz="2400" dirty="0" smtClean="0"/>
              <a:t> </a:t>
            </a:r>
            <a:r>
              <a:rPr lang="nl-BE" sz="2400" dirty="0" err="1" smtClean="0"/>
              <a:t>nécesaire</a:t>
            </a:r>
            <a:r>
              <a:rPr lang="nl-BE" sz="2400" dirty="0" smtClean="0"/>
              <a:t> </a:t>
            </a:r>
            <a:r>
              <a:rPr lang="nl-BE" sz="2400" dirty="0" err="1" smtClean="0"/>
              <a:t>que</a:t>
            </a:r>
            <a:r>
              <a:rPr lang="nl-BE" sz="2400" dirty="0" smtClean="0"/>
              <a:t> les “n+1” </a:t>
            </a:r>
            <a:r>
              <a:rPr lang="nl-BE" sz="2400" dirty="0" err="1" smtClean="0"/>
              <a:t>soient</a:t>
            </a:r>
            <a:r>
              <a:rPr lang="nl-BE" sz="2400" dirty="0" smtClean="0"/>
              <a:t> </a:t>
            </a:r>
            <a:r>
              <a:rPr lang="nl-BE" sz="2400" dirty="0" err="1" smtClean="0"/>
              <a:t>eux-mêmes</a:t>
            </a:r>
            <a:r>
              <a:rPr lang="nl-BE" sz="2400" dirty="0" smtClean="0"/>
              <a:t>… </a:t>
            </a:r>
            <a:br>
              <a:rPr lang="nl-BE" sz="2400" dirty="0" smtClean="0"/>
            </a:br>
            <a:r>
              <a:rPr lang="nl-BE" sz="2400" dirty="0" smtClean="0"/>
              <a:t>- </a:t>
            </a:r>
            <a:r>
              <a:rPr lang="nl-BE" sz="2400" dirty="0" err="1" smtClean="0"/>
              <a:t>conscientisés</a:t>
            </a:r>
            <a:r>
              <a:rPr lang="nl-BE" sz="2400" dirty="0" smtClean="0"/>
              <a:t> à la </a:t>
            </a:r>
            <a:r>
              <a:rPr lang="nl-BE" sz="2400" dirty="0" err="1" smtClean="0"/>
              <a:t>qualité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- </a:t>
            </a:r>
            <a:r>
              <a:rPr lang="nl-BE" sz="2400" dirty="0" err="1" smtClean="0"/>
              <a:t>formés</a:t>
            </a:r>
            <a:r>
              <a:rPr lang="nl-BE" sz="2400" dirty="0" smtClean="0"/>
              <a:t> à leur </a:t>
            </a:r>
            <a:r>
              <a:rPr lang="nl-BE" sz="2400" dirty="0" err="1" smtClean="0"/>
              <a:t>rôle</a:t>
            </a:r>
            <a:r>
              <a:rPr lang="nl-BE" sz="2400" dirty="0" smtClean="0"/>
              <a:t> de chefs </a:t>
            </a:r>
            <a:r>
              <a:rPr lang="nl-BE" sz="2400" dirty="0" err="1" smtClean="0"/>
              <a:t>d’équipe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- </a:t>
            </a:r>
            <a:r>
              <a:rPr lang="nl-BE" sz="2400" dirty="0" err="1" smtClean="0"/>
              <a:t>évalués</a:t>
            </a:r>
            <a:r>
              <a:rPr lang="nl-BE" sz="2400" dirty="0" smtClean="0"/>
              <a:t> </a:t>
            </a:r>
            <a:r>
              <a:rPr lang="nl-BE" sz="2400" dirty="0" err="1" smtClean="0"/>
              <a:t>par</a:t>
            </a:r>
            <a:r>
              <a:rPr lang="nl-BE" sz="2400" dirty="0" smtClean="0"/>
              <a:t> leur </a:t>
            </a:r>
            <a:r>
              <a:rPr lang="nl-BE" sz="2400" dirty="0" err="1" smtClean="0"/>
              <a:t>supérieur</a:t>
            </a:r>
            <a:r>
              <a:rPr lang="nl-BE" sz="2400" dirty="0" smtClean="0"/>
              <a:t> quant à la </a:t>
            </a:r>
            <a:r>
              <a:rPr lang="nl-BE" sz="2400" dirty="0" err="1" smtClean="0"/>
              <a:t>manière</a:t>
            </a:r>
            <a:r>
              <a:rPr lang="nl-BE" sz="2400" dirty="0" smtClean="0"/>
              <a:t> </a:t>
            </a:r>
            <a:r>
              <a:rPr lang="nl-BE" sz="2400" dirty="0" err="1" smtClean="0"/>
              <a:t>dont</a:t>
            </a:r>
            <a:r>
              <a:rPr lang="nl-BE" sz="2400" dirty="0" smtClean="0"/>
              <a:t> </a:t>
            </a:r>
            <a:r>
              <a:rPr lang="nl-BE" sz="2400" dirty="0" err="1" smtClean="0"/>
              <a:t>ils</a:t>
            </a:r>
            <a:r>
              <a:rPr lang="nl-BE" sz="2400" dirty="0" smtClean="0"/>
              <a:t> </a:t>
            </a:r>
            <a:r>
              <a:rPr lang="nl-BE" sz="2400" dirty="0" err="1" smtClean="0"/>
              <a:t>assument</a:t>
            </a:r>
            <a:r>
              <a:rPr lang="nl-BE" sz="2400" dirty="0" smtClean="0"/>
              <a:t> </a:t>
            </a:r>
            <a:r>
              <a:rPr lang="nl-BE" sz="2400" dirty="0" err="1" smtClean="0"/>
              <a:t>ce</a:t>
            </a:r>
            <a:r>
              <a:rPr lang="nl-BE" sz="2400" dirty="0" smtClean="0"/>
              <a:t> </a:t>
            </a:r>
            <a:r>
              <a:rPr lang="nl-BE" sz="2400" dirty="0" err="1" smtClean="0"/>
              <a:t>rôle</a:t>
            </a:r>
            <a:endParaRPr lang="nl-BE" sz="2400" dirty="0" smtClean="0"/>
          </a:p>
          <a:p>
            <a:pPr>
              <a:buNone/>
            </a:pPr>
            <a:r>
              <a:rPr lang="fr-FR" sz="1800" dirty="0" smtClean="0"/>
              <a:t/>
            </a:r>
            <a:br>
              <a:rPr lang="fr-FR" sz="1800" dirty="0" smtClean="0"/>
            </a:br>
            <a:endParaRPr lang="nl-BE" sz="2000" dirty="0" smtClean="0">
              <a:solidFill>
                <a:srgbClr val="FF0000"/>
              </a:solidFill>
            </a:endParaRPr>
          </a:p>
          <a:p>
            <a:endParaRPr lang="nl-BE" sz="2000" dirty="0" smtClean="0">
              <a:solidFill>
                <a:srgbClr val="FF0000"/>
              </a:solidFill>
            </a:endParaRPr>
          </a:p>
          <a:p>
            <a:endParaRPr lang="nl-BE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>B. </a:t>
            </a:r>
            <a:r>
              <a:rPr lang="fr-FR" sz="4000" i="1" dirty="0" smtClean="0"/>
              <a:t>Impliquer la ligne hiérarchique, en particulier le « n+1 » </a:t>
            </a: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BE" sz="2000" dirty="0" smtClean="0">
                <a:sym typeface="Wingdings" pitchFamily="2" charset="2"/>
              </a:rPr>
              <a:t/>
            </a:r>
            <a:br>
              <a:rPr lang="fr-BE" sz="2000" dirty="0" smtClean="0">
                <a:sym typeface="Wingdings" pitchFamily="2" charset="2"/>
              </a:rPr>
            </a:br>
            <a:r>
              <a:rPr lang="fr-BE" sz="2000" dirty="0" smtClean="0">
                <a:sym typeface="Wingdings" pitchFamily="2" charset="2"/>
              </a:rPr>
              <a:t/>
            </a:r>
            <a:br>
              <a:rPr lang="fr-BE" sz="2000" dirty="0" smtClean="0">
                <a:sym typeface="Wingdings" pitchFamily="2" charset="2"/>
              </a:rPr>
            </a:br>
            <a:r>
              <a:rPr lang="fr-BE" sz="2000" u="sng" dirty="0" smtClean="0">
                <a:sym typeface="Wingdings" pitchFamily="2" charset="2"/>
              </a:rPr>
              <a:t>Donc, synthèse: le rôle du RAQ = impliquer</a:t>
            </a:r>
            <a:r>
              <a:rPr lang="fr-BE" sz="2000" dirty="0" smtClean="0">
                <a:sym typeface="Wingdings" pitchFamily="2" charset="2"/>
              </a:rPr>
              <a:t>: les collaborateurs </a:t>
            </a:r>
            <a:r>
              <a:rPr lang="fr-BE" sz="2000" dirty="0" smtClean="0"/>
              <a:t>doivent savoir pourquoi ils suivent la formation et ce que le management attend d’eux suite à celle-ci. </a:t>
            </a:r>
            <a:br>
              <a:rPr lang="fr-BE" sz="2000" dirty="0" smtClean="0"/>
            </a:br>
            <a:r>
              <a:rPr lang="fr-BE" sz="2000" dirty="0" smtClean="0"/>
              <a:t/>
            </a:r>
            <a:br>
              <a:rPr lang="fr-BE" sz="2000" dirty="0" smtClean="0"/>
            </a:br>
            <a:r>
              <a:rPr lang="fr-BE" sz="2000" dirty="0" smtClean="0">
                <a:sym typeface="Wingdings" pitchFamily="2" charset="2"/>
              </a:rPr>
              <a:t> </a:t>
            </a:r>
            <a:r>
              <a:rPr lang="fr-FR" sz="2000" dirty="0" smtClean="0"/>
              <a:t>en amont: impliquer la hiérarchie dans la fixation des objectifs en termes de modification de comportement souhaités; concrètement: fixer en commun (qualité et production) des indicateurs observables mesurables (check-list hygiène avec des observations objectives et notées).</a:t>
            </a:r>
          </a:p>
          <a:p>
            <a:pPr>
              <a:buNone/>
            </a:pPr>
            <a:r>
              <a:rPr lang="fr-FR" sz="2000" dirty="0" smtClean="0">
                <a:sym typeface="Wingdings" pitchFamily="2" charset="2"/>
              </a:rPr>
              <a:t>	 pendant la session: utiliser techniques d’animation active</a:t>
            </a:r>
            <a:br>
              <a:rPr lang="fr-FR" sz="2000" dirty="0" smtClean="0">
                <a:sym typeface="Wingdings" pitchFamily="2" charset="2"/>
              </a:rPr>
            </a:br>
            <a:r>
              <a:rPr lang="fr-FR" sz="2000" dirty="0" smtClean="0">
                <a:sym typeface="Wingdings" pitchFamily="2" charset="2"/>
              </a:rPr>
              <a:t> </a:t>
            </a:r>
            <a:r>
              <a:rPr lang="fr-FR" sz="2000" dirty="0" smtClean="0"/>
              <a:t>en aval: demander à la hiérarchie des feed-back réguliers des évaluations (des comportements avec les indicateurs définis)</a:t>
            </a:r>
            <a:endParaRPr lang="nl-BE" sz="2000" dirty="0" smtClean="0"/>
          </a:p>
          <a:p>
            <a:pPr>
              <a:buNone/>
            </a:pPr>
            <a:endParaRPr lang="fr-BE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528" y="6578600"/>
            <a:ext cx="2133600" cy="279400"/>
          </a:xfrm>
        </p:spPr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Vos </a:t>
            </a:r>
            <a:r>
              <a:rPr lang="nl-BE" dirty="0" err="1" smtClean="0"/>
              <a:t>pratiques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Réactions</a:t>
            </a:r>
            <a:r>
              <a:rPr lang="nl-BE" dirty="0" smtClean="0"/>
              <a:t>/</a:t>
            </a:r>
            <a:r>
              <a:rPr lang="nl-BE" dirty="0" err="1" smtClean="0"/>
              <a:t>commentaires</a:t>
            </a:r>
            <a:r>
              <a:rPr lang="nl-BE" dirty="0" smtClean="0"/>
              <a:t/>
            </a:r>
            <a:br>
              <a:rPr lang="nl-BE" dirty="0" smtClean="0"/>
            </a:br>
            <a:endParaRPr lang="nl-BE" dirty="0" smtClean="0"/>
          </a:p>
          <a:p>
            <a:r>
              <a:rPr lang="nl-BE" dirty="0" err="1" smtClean="0"/>
              <a:t>Expériences</a:t>
            </a:r>
            <a:r>
              <a:rPr lang="nl-BE" dirty="0" smtClean="0"/>
              <a:t> </a:t>
            </a:r>
            <a:r>
              <a:rPr lang="nl-BE" dirty="0" err="1" smtClean="0"/>
              <a:t>vécues</a:t>
            </a:r>
            <a:r>
              <a:rPr lang="nl-BE" dirty="0" smtClean="0"/>
              <a:t/>
            </a:r>
            <a:br>
              <a:rPr lang="nl-BE" dirty="0" smtClean="0"/>
            </a:br>
            <a:endParaRPr lang="nl-BE" dirty="0" smtClean="0"/>
          </a:p>
          <a:p>
            <a:r>
              <a:rPr lang="nl-BE" dirty="0" err="1" smtClean="0"/>
              <a:t>Synthèse</a:t>
            </a:r>
            <a:r>
              <a:rPr lang="nl-BE" dirty="0" smtClean="0"/>
              <a:t> des pratiques (convergences, </a:t>
            </a:r>
            <a:r>
              <a:rPr lang="nl-BE" dirty="0" err="1" smtClean="0"/>
              <a:t>divergences</a:t>
            </a:r>
            <a:r>
              <a:rPr lang="nl-BE" dirty="0" smtClean="0"/>
              <a:t>)</a:t>
            </a:r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2ème </a:t>
            </a:r>
            <a:r>
              <a:rPr lang="nl-BE" dirty="0" err="1" smtClean="0"/>
              <a:t>partie</a:t>
            </a:r>
            <a:r>
              <a:rPr lang="nl-BE" dirty="0" smtClean="0"/>
              <a:t> :</a:t>
            </a:r>
            <a:r>
              <a:rPr lang="nl-BE" dirty="0" err="1" smtClean="0"/>
              <a:t>présentation</a:t>
            </a:r>
            <a:r>
              <a:rPr lang="nl-BE" dirty="0" smtClean="0"/>
              <a:t> des </a:t>
            </a:r>
            <a:r>
              <a:rPr lang="nl-BE" dirty="0" err="1" smtClean="0"/>
              <a:t>outils</a:t>
            </a:r>
            <a:r>
              <a:rPr lang="nl-BE" dirty="0" smtClean="0"/>
              <a:t> IFP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1. “</a:t>
            </a:r>
            <a:r>
              <a:rPr lang="nl-BE" dirty="0" err="1" smtClean="0"/>
              <a:t>Sécuralimastuces</a:t>
            </a:r>
            <a:r>
              <a:rPr lang="nl-BE" dirty="0" smtClean="0"/>
              <a:t>”</a:t>
            </a:r>
          </a:p>
          <a:p>
            <a:pPr marL="514350" indent="-514350">
              <a:buNone/>
            </a:pP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2. </a:t>
            </a:r>
            <a:r>
              <a:rPr lang="nl-BE" dirty="0" err="1" smtClean="0"/>
              <a:t>Présentation</a:t>
            </a:r>
            <a:r>
              <a:rPr lang="nl-BE" dirty="0" smtClean="0"/>
              <a:t> </a:t>
            </a:r>
            <a:r>
              <a:rPr lang="nl-BE" dirty="0" err="1" smtClean="0"/>
              <a:t>Powerpoint</a:t>
            </a:r>
            <a:r>
              <a:rPr lang="nl-BE" dirty="0" smtClean="0"/>
              <a:t> </a:t>
            </a:r>
            <a:r>
              <a:rPr lang="nl-BE" dirty="0" err="1" smtClean="0"/>
              <a:t>aux</a:t>
            </a:r>
            <a:r>
              <a:rPr lang="nl-BE" dirty="0" smtClean="0"/>
              <a:t> BPH</a:t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3. “La </a:t>
            </a:r>
            <a:r>
              <a:rPr lang="nl-BE" dirty="0" err="1" smtClean="0"/>
              <a:t>Mouche</a:t>
            </a:r>
            <a:r>
              <a:rPr lang="nl-BE" dirty="0" smtClean="0"/>
              <a:t> dans </a:t>
            </a:r>
            <a:r>
              <a:rPr lang="nl-BE" dirty="0" err="1" smtClean="0"/>
              <a:t>le</a:t>
            </a:r>
            <a:r>
              <a:rPr lang="nl-BE" dirty="0" smtClean="0"/>
              <a:t> </a:t>
            </a:r>
            <a:r>
              <a:rPr lang="nl-BE" dirty="0" err="1" smtClean="0"/>
              <a:t>Potage</a:t>
            </a:r>
            <a:r>
              <a:rPr lang="nl-BE" dirty="0" smtClean="0"/>
              <a:t>”</a:t>
            </a:r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</a:t>
            </a:r>
            <a:r>
              <a:rPr lang="nl-BE" dirty="0" err="1" smtClean="0"/>
              <a:t>Sécuralimastuces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dirty="0" err="1" smtClean="0"/>
              <a:t>Guide</a:t>
            </a:r>
            <a:r>
              <a:rPr lang="nl-BE" dirty="0" smtClean="0"/>
              <a:t> de </a:t>
            </a:r>
            <a:r>
              <a:rPr lang="nl-BE" dirty="0" err="1" smtClean="0"/>
              <a:t>conseils</a:t>
            </a:r>
            <a:r>
              <a:rPr lang="nl-BE" dirty="0" smtClean="0"/>
              <a:t> </a:t>
            </a:r>
            <a:r>
              <a:rPr lang="nl-BE" dirty="0" err="1" smtClean="0"/>
              <a:t>pour</a:t>
            </a:r>
            <a:r>
              <a:rPr lang="nl-BE" dirty="0" smtClean="0"/>
              <a:t> </a:t>
            </a:r>
            <a:r>
              <a:rPr lang="nl-BE" dirty="0" err="1" smtClean="0"/>
              <a:t>réussir</a:t>
            </a:r>
            <a:r>
              <a:rPr lang="nl-BE" dirty="0" smtClean="0"/>
              <a:t> vos </a:t>
            </a:r>
            <a:r>
              <a:rPr lang="nl-BE" dirty="0" err="1" smtClean="0"/>
              <a:t>actions</a:t>
            </a:r>
            <a:r>
              <a:rPr lang="nl-BE" dirty="0" smtClean="0"/>
              <a:t> de </a:t>
            </a:r>
            <a:r>
              <a:rPr lang="nl-BE" dirty="0" err="1" smtClean="0"/>
              <a:t>formation</a:t>
            </a:r>
            <a:r>
              <a:rPr lang="nl-BE" dirty="0" smtClean="0"/>
              <a:t>/</a:t>
            </a:r>
            <a:r>
              <a:rPr lang="nl-BE" dirty="0" err="1" smtClean="0"/>
              <a:t>sensibilisation</a:t>
            </a:r>
            <a:r>
              <a:rPr lang="nl-BE" dirty="0" smtClean="0"/>
              <a:t> </a:t>
            </a:r>
            <a:r>
              <a:rPr lang="nl-BE" dirty="0" err="1" smtClean="0"/>
              <a:t>aux</a:t>
            </a:r>
            <a:r>
              <a:rPr lang="nl-BE" dirty="0" smtClean="0"/>
              <a:t> BPH (</a:t>
            </a:r>
            <a:r>
              <a:rPr lang="nl-BE" dirty="0" err="1" smtClean="0"/>
              <a:t>internes</a:t>
            </a:r>
            <a:r>
              <a:rPr lang="nl-BE" dirty="0" smtClean="0"/>
              <a:t> </a:t>
            </a:r>
            <a:r>
              <a:rPr lang="nl-BE" dirty="0" err="1" smtClean="0"/>
              <a:t>ou</a:t>
            </a:r>
            <a:r>
              <a:rPr lang="nl-BE" dirty="0" smtClean="0"/>
              <a:t> </a:t>
            </a:r>
            <a:r>
              <a:rPr lang="nl-BE" dirty="0" err="1" smtClean="0"/>
              <a:t>externes</a:t>
            </a:r>
            <a:r>
              <a:rPr lang="nl-BE" dirty="0" smtClean="0"/>
              <a:t>)</a:t>
            </a:r>
          </a:p>
          <a:p>
            <a:pPr>
              <a:buNone/>
            </a:pPr>
            <a:endParaRPr lang="nl-BE" dirty="0" smtClean="0"/>
          </a:p>
          <a:p>
            <a:pPr>
              <a:buFontTx/>
              <a:buChar char="-"/>
            </a:pPr>
            <a:r>
              <a:rPr lang="nl-BE" dirty="0" smtClean="0"/>
              <a:t>En </a:t>
            </a:r>
            <a:r>
              <a:rPr lang="nl-BE" dirty="0" err="1" smtClean="0"/>
              <a:t>format</a:t>
            </a:r>
            <a:r>
              <a:rPr lang="nl-BE" dirty="0" smtClean="0"/>
              <a:t> papier: </a:t>
            </a:r>
            <a:r>
              <a:rPr lang="nl-BE" dirty="0" err="1" smtClean="0"/>
              <a:t>guide</a:t>
            </a:r>
            <a:r>
              <a:rPr lang="nl-BE" dirty="0" smtClean="0"/>
              <a:t> de 70 pages</a:t>
            </a:r>
          </a:p>
          <a:p>
            <a:pPr>
              <a:buFontTx/>
              <a:buChar char="-"/>
            </a:pPr>
            <a:r>
              <a:rPr lang="nl-BE" dirty="0" smtClean="0"/>
              <a:t>En </a:t>
            </a:r>
            <a:r>
              <a:rPr lang="nl-BE" dirty="0" err="1" smtClean="0"/>
              <a:t>version</a:t>
            </a:r>
            <a:r>
              <a:rPr lang="nl-BE" dirty="0" smtClean="0"/>
              <a:t> internet: </a:t>
            </a:r>
            <a:r>
              <a:rPr lang="nl-BE" sz="2800" dirty="0" err="1" smtClean="0"/>
              <a:t>ww.securalimastuces.be</a:t>
            </a:r>
            <a:endParaRPr lang="nl-BE" sz="2800" dirty="0" smtClean="0"/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</a:t>
            </a:r>
            <a:r>
              <a:rPr lang="nl-BE" dirty="0" err="1" smtClean="0"/>
              <a:t>Sécuralimastuces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nl-BE" sz="2800" dirty="0" err="1" smtClean="0"/>
              <a:t>Version</a:t>
            </a:r>
            <a:r>
              <a:rPr lang="nl-BE" sz="2800" dirty="0" smtClean="0"/>
              <a:t> site web; </a:t>
            </a:r>
            <a:r>
              <a:rPr lang="nl-BE" sz="2800" dirty="0" err="1" smtClean="0"/>
              <a:t>structure</a:t>
            </a:r>
            <a:r>
              <a:rPr lang="nl-BE" sz="2800" dirty="0" smtClean="0"/>
              <a:t>: </a:t>
            </a:r>
            <a:br>
              <a:rPr lang="nl-BE" sz="2800" dirty="0" smtClean="0"/>
            </a:br>
            <a:r>
              <a:rPr lang="nl-BE" sz="2800" dirty="0" smtClean="0"/>
              <a:t/>
            </a:r>
            <a:br>
              <a:rPr lang="nl-BE" sz="2800" dirty="0" smtClean="0"/>
            </a:br>
            <a:r>
              <a:rPr lang="nl-BE" sz="2800" dirty="0" smtClean="0"/>
              <a:t>9 </a:t>
            </a:r>
            <a:r>
              <a:rPr lang="nl-BE" sz="2800" dirty="0" err="1" smtClean="0"/>
              <a:t>thèmes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sz="1800" dirty="0" smtClean="0"/>
              <a:t>- </a:t>
            </a:r>
            <a:r>
              <a:rPr lang="nl-BE" sz="1800" dirty="0" err="1" smtClean="0"/>
              <a:t>formation</a:t>
            </a:r>
            <a:r>
              <a:rPr lang="nl-BE" sz="1800" dirty="0" smtClean="0"/>
              <a:t> obligatoire, - formateurs interne / externe, - </a:t>
            </a:r>
            <a:r>
              <a:rPr lang="nl-BE" sz="1800" dirty="0" err="1" smtClean="0"/>
              <a:t>former</a:t>
            </a:r>
            <a:r>
              <a:rPr lang="nl-BE" sz="1800" dirty="0" smtClean="0"/>
              <a:t> les formateurs </a:t>
            </a:r>
            <a:r>
              <a:rPr lang="nl-BE" sz="1800" dirty="0" err="1" smtClean="0"/>
              <a:t>internes</a:t>
            </a:r>
            <a:r>
              <a:rPr lang="nl-BE" sz="1800" dirty="0" smtClean="0"/>
              <a:t>, - </a:t>
            </a:r>
            <a:r>
              <a:rPr lang="nl-BE" sz="1800" dirty="0" err="1" smtClean="0"/>
              <a:t>enregistrer</a:t>
            </a:r>
            <a:r>
              <a:rPr lang="nl-BE" sz="1800" dirty="0" smtClean="0"/>
              <a:t> les </a:t>
            </a:r>
            <a:r>
              <a:rPr lang="nl-BE" sz="1800" dirty="0" err="1" smtClean="0"/>
              <a:t>processus</a:t>
            </a:r>
            <a:r>
              <a:rPr lang="nl-BE" sz="1800" dirty="0" smtClean="0"/>
              <a:t> </a:t>
            </a:r>
            <a:r>
              <a:rPr lang="nl-BE" sz="1800" dirty="0" err="1" smtClean="0"/>
              <a:t>d’apprentissage</a:t>
            </a:r>
            <a:r>
              <a:rPr lang="nl-BE" sz="1800" dirty="0" smtClean="0"/>
              <a:t/>
            </a:r>
            <a:br>
              <a:rPr lang="nl-BE" sz="1800" dirty="0" smtClean="0"/>
            </a:br>
            <a:r>
              <a:rPr lang="nl-BE" sz="1800" dirty="0" smtClean="0"/>
              <a:t>- </a:t>
            </a:r>
            <a:r>
              <a:rPr lang="nl-BE" sz="1800" dirty="0" err="1" smtClean="0"/>
              <a:t>former</a:t>
            </a:r>
            <a:r>
              <a:rPr lang="nl-BE" sz="1800" dirty="0" smtClean="0"/>
              <a:t> les </a:t>
            </a:r>
            <a:r>
              <a:rPr lang="nl-BE" sz="1800" dirty="0" err="1" smtClean="0"/>
              <a:t>étudiants</a:t>
            </a:r>
            <a:r>
              <a:rPr lang="nl-BE" sz="1800" dirty="0" smtClean="0"/>
              <a:t> </a:t>
            </a:r>
            <a:r>
              <a:rPr lang="nl-BE" sz="1800" dirty="0" err="1" smtClean="0"/>
              <a:t>jobistes</a:t>
            </a:r>
            <a:r>
              <a:rPr lang="nl-BE" sz="1800" dirty="0" smtClean="0"/>
              <a:t> / </a:t>
            </a:r>
            <a:r>
              <a:rPr lang="nl-BE" sz="1800" dirty="0" err="1" smtClean="0"/>
              <a:t>intérimaires</a:t>
            </a:r>
            <a:r>
              <a:rPr lang="nl-BE" sz="1800" dirty="0" smtClean="0"/>
              <a:t>, - </a:t>
            </a:r>
            <a:r>
              <a:rPr lang="nl-BE" sz="1800" dirty="0" err="1" smtClean="0"/>
              <a:t>objectifs</a:t>
            </a:r>
            <a:r>
              <a:rPr lang="nl-BE" sz="1800" dirty="0" smtClean="0"/>
              <a:t> et </a:t>
            </a:r>
            <a:r>
              <a:rPr lang="nl-BE" sz="1800" dirty="0" err="1" smtClean="0"/>
              <a:t>effets</a:t>
            </a:r>
            <a:r>
              <a:rPr lang="nl-BE" sz="1800" dirty="0" smtClean="0"/>
              <a:t/>
            </a:r>
            <a:br>
              <a:rPr lang="nl-BE" sz="1800" dirty="0" smtClean="0"/>
            </a:br>
            <a:r>
              <a:rPr lang="nl-BE" sz="1800" dirty="0" smtClean="0"/>
              <a:t>- </a:t>
            </a:r>
            <a:r>
              <a:rPr lang="nl-BE" sz="1800" dirty="0" err="1" smtClean="0"/>
              <a:t>tous</a:t>
            </a:r>
            <a:r>
              <a:rPr lang="nl-BE" sz="1800" dirty="0" smtClean="0"/>
              <a:t> ensemble, - </a:t>
            </a:r>
            <a:r>
              <a:rPr lang="nl-BE" sz="1800" dirty="0" err="1" smtClean="0"/>
              <a:t>modèles</a:t>
            </a:r>
            <a:r>
              <a:rPr lang="nl-BE" sz="1800" dirty="0" smtClean="0"/>
              <a:t> </a:t>
            </a:r>
            <a:r>
              <a:rPr lang="nl-BE" sz="1800" dirty="0" err="1" smtClean="0"/>
              <a:t>d’apprentissage</a:t>
            </a:r>
            <a:r>
              <a:rPr lang="nl-BE" sz="1800" dirty="0" smtClean="0"/>
              <a:t>, - </a:t>
            </a:r>
            <a:r>
              <a:rPr lang="nl-BE" sz="1800" dirty="0" err="1" smtClean="0"/>
              <a:t>transfert</a:t>
            </a:r>
            <a:r>
              <a:rPr lang="nl-BE" sz="1800" dirty="0" smtClean="0"/>
              <a:t> sur le </a:t>
            </a:r>
            <a:r>
              <a:rPr lang="nl-BE" sz="1800" dirty="0" err="1" smtClean="0"/>
              <a:t>poste</a:t>
            </a:r>
            <a:r>
              <a:rPr lang="nl-BE" sz="1800" dirty="0" smtClean="0"/>
              <a:t> de </a:t>
            </a:r>
            <a:r>
              <a:rPr lang="nl-BE" sz="1800" dirty="0" err="1" smtClean="0"/>
              <a:t>travail</a:t>
            </a:r>
            <a:endParaRPr lang="nl-BE" sz="1800" dirty="0" smtClean="0"/>
          </a:p>
          <a:p>
            <a:pPr>
              <a:buNone/>
            </a:pPr>
            <a:r>
              <a:rPr lang="nl-BE" sz="2400" dirty="0" smtClean="0"/>
              <a:t>	</a:t>
            </a:r>
          </a:p>
          <a:p>
            <a:pPr>
              <a:buNone/>
            </a:pPr>
            <a:r>
              <a:rPr lang="nl-BE" sz="2400" dirty="0" smtClean="0"/>
              <a:t>	</a:t>
            </a:r>
            <a:r>
              <a:rPr lang="nl-BE" sz="2400" dirty="0" err="1" smtClean="0"/>
              <a:t>Pour</a:t>
            </a:r>
            <a:r>
              <a:rPr lang="nl-BE" sz="2400" dirty="0" smtClean="0"/>
              <a:t> </a:t>
            </a:r>
            <a:r>
              <a:rPr lang="nl-BE" sz="2400" dirty="0" err="1" smtClean="0"/>
              <a:t>chaque</a:t>
            </a:r>
            <a:r>
              <a:rPr lang="nl-BE" sz="2400" dirty="0" smtClean="0"/>
              <a:t> </a:t>
            </a:r>
            <a:r>
              <a:rPr lang="nl-BE" sz="2400" dirty="0" err="1" smtClean="0"/>
              <a:t>thème</a:t>
            </a:r>
            <a:r>
              <a:rPr lang="nl-BE" sz="2400" dirty="0" smtClean="0"/>
              <a:t>: 3 </a:t>
            </a:r>
            <a:r>
              <a:rPr lang="nl-BE" sz="2400" dirty="0" err="1" smtClean="0"/>
              <a:t>niveaux</a:t>
            </a:r>
            <a:r>
              <a:rPr lang="nl-BE" sz="2400" dirty="0" smtClean="0"/>
              <a:t>: </a:t>
            </a:r>
            <a:r>
              <a:rPr lang="nl-BE" sz="1800" dirty="0" err="1" smtClean="0"/>
              <a:t>débutant</a:t>
            </a:r>
            <a:r>
              <a:rPr lang="nl-BE" sz="1800" dirty="0" smtClean="0"/>
              <a:t> – </a:t>
            </a:r>
            <a:r>
              <a:rPr lang="nl-BE" sz="1800" dirty="0" err="1" smtClean="0"/>
              <a:t>intermédiaire</a:t>
            </a:r>
            <a:r>
              <a:rPr lang="nl-BE" sz="1800" dirty="0" smtClean="0"/>
              <a:t> – </a:t>
            </a:r>
            <a:r>
              <a:rPr lang="nl-BE" sz="1800" dirty="0" err="1" smtClean="0"/>
              <a:t>avancé</a:t>
            </a:r>
            <a:r>
              <a:rPr lang="nl-BE" sz="1800" dirty="0" smtClean="0"/>
              <a:t> </a:t>
            </a:r>
            <a:br>
              <a:rPr lang="nl-BE" sz="1800" dirty="0" smtClean="0"/>
            </a:br>
            <a:r>
              <a:rPr lang="nl-BE" sz="2400" dirty="0" smtClean="0">
                <a:sym typeface="Wingdings" pitchFamily="2" charset="2"/>
              </a:rPr>
              <a:t> 27 (= 9 *3 ) “pages </a:t>
            </a:r>
            <a:r>
              <a:rPr lang="nl-BE" sz="2400" dirty="0" err="1" smtClean="0">
                <a:sym typeface="Wingdings" pitchFamily="2" charset="2"/>
              </a:rPr>
              <a:t>écran</a:t>
            </a:r>
            <a:r>
              <a:rPr lang="nl-BE" sz="2400" dirty="0" smtClean="0">
                <a:sym typeface="Wingdings" pitchFamily="2" charset="2"/>
              </a:rPr>
              <a:t>”</a:t>
            </a:r>
            <a:endParaRPr lang="nl-BE" sz="2400" dirty="0" smtClean="0"/>
          </a:p>
          <a:p>
            <a:pPr>
              <a:buNone/>
            </a:pP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+ des </a:t>
            </a:r>
            <a:r>
              <a:rPr lang="nl-BE" sz="2400" dirty="0" err="1" smtClean="0"/>
              <a:t>hyperliens</a:t>
            </a:r>
            <a:r>
              <a:rPr lang="nl-BE" sz="2400" dirty="0" smtClean="0"/>
              <a:t> vers des </a:t>
            </a:r>
            <a:r>
              <a:rPr lang="nl-BE" sz="2400" dirty="0" err="1" smtClean="0"/>
              <a:t>documents</a:t>
            </a:r>
            <a:r>
              <a:rPr lang="nl-BE" sz="2400" dirty="0" smtClean="0"/>
              <a:t> </a:t>
            </a:r>
            <a:r>
              <a:rPr lang="nl-BE" sz="2400" dirty="0" err="1" smtClean="0"/>
              <a:t>utiles</a:t>
            </a:r>
            <a:r>
              <a:rPr lang="nl-BE" sz="2400" dirty="0" smtClean="0"/>
              <a:t>; des </a:t>
            </a:r>
            <a:r>
              <a:rPr lang="nl-BE" sz="2400" dirty="0" err="1" smtClean="0"/>
              <a:t>témoignages</a:t>
            </a:r>
            <a:r>
              <a:rPr lang="nl-BE" sz="2400" dirty="0" smtClean="0"/>
              <a:t> </a:t>
            </a:r>
            <a:r>
              <a:rPr lang="nl-BE" sz="2400" dirty="0" err="1" smtClean="0"/>
              <a:t>d’entreprises</a:t>
            </a:r>
            <a:r>
              <a:rPr lang="nl-BE" sz="2400" dirty="0" smtClean="0"/>
              <a:t>,… </a:t>
            </a:r>
          </a:p>
          <a:p>
            <a:pPr>
              <a:buNone/>
            </a:pPr>
            <a:endParaRPr lang="nl-BE" sz="2400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 </a:t>
            </a:r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</a:t>
            </a:r>
            <a:r>
              <a:rPr lang="nl-BE" dirty="0" err="1" smtClean="0"/>
              <a:t>Sécuralimastuces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dirty="0" err="1" smtClean="0"/>
              <a:t>Format</a:t>
            </a:r>
            <a:r>
              <a:rPr lang="nl-BE" dirty="0" smtClean="0"/>
              <a:t> papier: </a:t>
            </a:r>
            <a:r>
              <a:rPr lang="nl-BE" dirty="0" err="1" smtClean="0"/>
              <a:t>table</a:t>
            </a:r>
            <a:r>
              <a:rPr lang="nl-BE" dirty="0" smtClean="0"/>
              <a:t> </a:t>
            </a:r>
            <a:r>
              <a:rPr lang="nl-BE" dirty="0" err="1" smtClean="0"/>
              <a:t>matières</a:t>
            </a:r>
            <a:r>
              <a:rPr lang="nl-BE" dirty="0" smtClean="0"/>
              <a:t> du </a:t>
            </a:r>
            <a:r>
              <a:rPr lang="nl-BE" dirty="0" err="1" smtClean="0"/>
              <a:t>guide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sz="2800" dirty="0" smtClean="0"/>
              <a:t>1. </a:t>
            </a:r>
            <a:r>
              <a:rPr lang="nl-BE" sz="2800" dirty="0" err="1" smtClean="0"/>
              <a:t>quelques</a:t>
            </a:r>
            <a:r>
              <a:rPr lang="nl-BE" sz="2800" dirty="0" smtClean="0"/>
              <a:t> </a:t>
            </a:r>
            <a:r>
              <a:rPr lang="nl-BE" sz="2800" dirty="0" err="1" smtClean="0"/>
              <a:t>situations</a:t>
            </a:r>
            <a:r>
              <a:rPr lang="nl-BE" sz="2800" dirty="0" smtClean="0"/>
              <a:t> </a:t>
            </a:r>
            <a:r>
              <a:rPr lang="nl-BE" sz="2800" dirty="0" err="1" smtClean="0"/>
              <a:t>concrètes</a:t>
            </a:r>
            <a:r>
              <a:rPr lang="nl-BE" sz="2800" dirty="0" smtClean="0"/>
              <a:t> (p 6-12) </a:t>
            </a:r>
            <a:br>
              <a:rPr lang="nl-BE" sz="2800" dirty="0" smtClean="0"/>
            </a:br>
            <a:r>
              <a:rPr lang="nl-BE" sz="2800" dirty="0" smtClean="0"/>
              <a:t>2. facteurs </a:t>
            </a:r>
            <a:r>
              <a:rPr lang="nl-BE" sz="2800" dirty="0" err="1" smtClean="0"/>
              <a:t>critiques</a:t>
            </a:r>
            <a:r>
              <a:rPr lang="nl-BE" sz="2800" dirty="0" smtClean="0"/>
              <a:t> de réussite (p 13-18)</a:t>
            </a:r>
            <a:br>
              <a:rPr lang="nl-BE" sz="2800" dirty="0" smtClean="0"/>
            </a:br>
            <a:r>
              <a:rPr lang="nl-BE" sz="2800" dirty="0" smtClean="0"/>
              <a:t>3. </a:t>
            </a:r>
            <a:r>
              <a:rPr lang="nl-BE" sz="2800" dirty="0" err="1" smtClean="0"/>
              <a:t>modèle</a:t>
            </a:r>
            <a:r>
              <a:rPr lang="nl-BE" sz="2800" dirty="0" smtClean="0"/>
              <a:t> </a:t>
            </a:r>
            <a:r>
              <a:rPr lang="nl-BE" sz="2800" dirty="0" err="1" smtClean="0"/>
              <a:t>d’apprentissage</a:t>
            </a:r>
            <a:r>
              <a:rPr lang="nl-BE" sz="2800" dirty="0" smtClean="0"/>
              <a:t> (p 19-24)</a:t>
            </a:r>
            <a:br>
              <a:rPr lang="nl-BE" sz="2800" dirty="0" smtClean="0"/>
            </a:br>
            <a:r>
              <a:rPr lang="nl-BE" sz="2800" dirty="0" smtClean="0"/>
              <a:t>4. </a:t>
            </a:r>
            <a:r>
              <a:rPr lang="nl-BE" sz="2800" dirty="0" err="1" smtClean="0"/>
              <a:t>le</a:t>
            </a:r>
            <a:r>
              <a:rPr lang="nl-BE" sz="2800" dirty="0" smtClean="0"/>
              <a:t> </a:t>
            </a:r>
            <a:r>
              <a:rPr lang="nl-BE" sz="2800" dirty="0" err="1" smtClean="0"/>
              <a:t>processus</a:t>
            </a:r>
            <a:r>
              <a:rPr lang="nl-BE" sz="2800" dirty="0" smtClean="0"/>
              <a:t> </a:t>
            </a:r>
            <a:r>
              <a:rPr lang="nl-BE" sz="2800" dirty="0" err="1" smtClean="0"/>
              <a:t>d’apprentissage</a:t>
            </a:r>
            <a:r>
              <a:rPr lang="nl-BE" sz="2800" dirty="0" smtClean="0"/>
              <a:t> (p 25-28)</a:t>
            </a:r>
            <a:br>
              <a:rPr lang="nl-BE" sz="2800" dirty="0" smtClean="0"/>
            </a:br>
            <a:r>
              <a:rPr lang="nl-BE" sz="2800" dirty="0" smtClean="0"/>
              <a:t>5. </a:t>
            </a:r>
            <a:r>
              <a:rPr lang="nl-BE" sz="2800" dirty="0" err="1" smtClean="0"/>
              <a:t>le</a:t>
            </a:r>
            <a:r>
              <a:rPr lang="nl-BE" sz="2800" dirty="0" smtClean="0"/>
              <a:t> </a:t>
            </a:r>
            <a:r>
              <a:rPr lang="nl-BE" sz="2800" dirty="0" err="1" smtClean="0"/>
              <a:t>transfert</a:t>
            </a:r>
            <a:r>
              <a:rPr lang="nl-BE" sz="2800" dirty="0" smtClean="0"/>
              <a:t> (p 29-35) </a:t>
            </a:r>
            <a:br>
              <a:rPr lang="nl-BE" sz="2800" dirty="0" smtClean="0"/>
            </a:br>
            <a:r>
              <a:rPr lang="nl-BE" sz="2800" dirty="0" smtClean="0"/>
              <a:t>6. </a:t>
            </a:r>
            <a:r>
              <a:rPr lang="nl-BE" sz="2800" dirty="0" err="1" smtClean="0"/>
              <a:t>l’évaluation</a:t>
            </a:r>
            <a:r>
              <a:rPr lang="nl-BE" sz="2800" dirty="0" smtClean="0"/>
              <a:t> (p 36-43)</a:t>
            </a:r>
            <a:br>
              <a:rPr lang="nl-BE" sz="2800" dirty="0" smtClean="0"/>
            </a:br>
            <a:r>
              <a:rPr lang="nl-BE" sz="2800" dirty="0" smtClean="0"/>
              <a:t/>
            </a:r>
            <a:br>
              <a:rPr lang="nl-BE" sz="2800" dirty="0" smtClean="0"/>
            </a:br>
            <a:r>
              <a:rPr lang="nl-BE" sz="2800" i="1" dirty="0" smtClean="0"/>
              <a:t>+ </a:t>
            </a:r>
            <a:r>
              <a:rPr lang="nl-BE" sz="2800" i="1" dirty="0" err="1" smtClean="0"/>
              <a:t>annexe</a:t>
            </a:r>
            <a:r>
              <a:rPr lang="nl-BE" sz="2800" i="1" dirty="0" smtClean="0"/>
              <a:t> </a:t>
            </a:r>
            <a:r>
              <a:rPr lang="nl-BE" sz="2800" i="1" dirty="0" err="1" smtClean="0"/>
              <a:t>avec</a:t>
            </a:r>
            <a:r>
              <a:rPr lang="nl-BE" sz="2800" i="1" dirty="0" smtClean="0"/>
              <a:t> </a:t>
            </a:r>
            <a:r>
              <a:rPr lang="nl-BE" sz="2800" i="1" dirty="0" err="1" smtClean="0"/>
              <a:t>doc</a:t>
            </a:r>
            <a:r>
              <a:rPr lang="nl-BE" sz="2800" i="1" dirty="0" smtClean="0"/>
              <a:t> </a:t>
            </a:r>
            <a:r>
              <a:rPr lang="nl-BE" sz="2800" i="1" dirty="0" err="1" smtClean="0"/>
              <a:t>utiles</a:t>
            </a:r>
            <a:endParaRPr lang="nl-BE" sz="2800" i="1" dirty="0" smtClean="0"/>
          </a:p>
          <a:p>
            <a:pPr>
              <a:buNone/>
            </a:pPr>
            <a:r>
              <a:rPr lang="nl-BE" dirty="0" smtClean="0"/>
              <a:t> </a:t>
            </a:r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</a:t>
            </a:r>
            <a:r>
              <a:rPr lang="nl-BE" dirty="0" err="1" smtClean="0"/>
              <a:t>Sécuralimastuces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sz="2800" u="sng" dirty="0" err="1" smtClean="0"/>
              <a:t>Docs</a:t>
            </a:r>
            <a:r>
              <a:rPr lang="nl-BE" sz="2800" u="sng" dirty="0" smtClean="0"/>
              <a:t> </a:t>
            </a:r>
            <a:r>
              <a:rPr lang="nl-BE" sz="2800" u="sng" dirty="0" err="1" smtClean="0"/>
              <a:t>utiles</a:t>
            </a:r>
            <a:r>
              <a:rPr lang="nl-BE" sz="2800" u="sng" dirty="0" smtClean="0"/>
              <a:t> </a:t>
            </a:r>
            <a:r>
              <a:rPr lang="nl-BE" sz="1800" u="sng" dirty="0" smtClean="0"/>
              <a:t>(en </a:t>
            </a:r>
            <a:r>
              <a:rPr lang="nl-BE" sz="1800" u="sng" dirty="0" err="1" smtClean="0"/>
              <a:t>annexe</a:t>
            </a:r>
            <a:r>
              <a:rPr lang="nl-BE" sz="1800" u="sng" dirty="0" smtClean="0"/>
              <a:t> </a:t>
            </a:r>
            <a:r>
              <a:rPr lang="nl-BE" sz="1800" u="sng" dirty="0" err="1" smtClean="0"/>
              <a:t>version</a:t>
            </a:r>
            <a:r>
              <a:rPr lang="nl-BE" sz="1800" u="sng" dirty="0" smtClean="0"/>
              <a:t> papier / via </a:t>
            </a:r>
            <a:r>
              <a:rPr lang="nl-BE" sz="1800" u="sng" dirty="0" err="1" smtClean="0"/>
              <a:t>hyperliens</a:t>
            </a:r>
            <a:r>
              <a:rPr lang="nl-BE" sz="1800" u="sng" dirty="0" smtClean="0"/>
              <a:t> </a:t>
            </a:r>
            <a:r>
              <a:rPr lang="nl-BE" sz="1800" u="sng" dirty="0" err="1" smtClean="0"/>
              <a:t>version</a:t>
            </a:r>
            <a:r>
              <a:rPr lang="nl-BE" sz="1800" u="sng" dirty="0" smtClean="0"/>
              <a:t> site web)</a:t>
            </a:r>
            <a:r>
              <a:rPr lang="nl-BE" sz="2800" u="sng" dirty="0" smtClean="0"/>
              <a:t/>
            </a:r>
            <a:br>
              <a:rPr lang="nl-BE" sz="2800" u="sng" dirty="0" smtClean="0"/>
            </a:br>
            <a:r>
              <a:rPr lang="nl-BE" sz="2800" u="sng" dirty="0" smtClean="0"/>
              <a:t> </a:t>
            </a:r>
            <a:r>
              <a:rPr lang="nl-BE" sz="2800" dirty="0" smtClean="0"/>
              <a:t/>
            </a:r>
            <a:br>
              <a:rPr lang="nl-BE" sz="2800" dirty="0" smtClean="0"/>
            </a:br>
            <a:r>
              <a:rPr lang="nl-BE" sz="2400" dirty="0" smtClean="0"/>
              <a:t>* </a:t>
            </a:r>
            <a:r>
              <a:rPr lang="nl-BE" sz="2400" dirty="0" err="1" smtClean="0"/>
              <a:t>check-liste</a:t>
            </a:r>
            <a:r>
              <a:rPr lang="nl-BE" sz="2400" dirty="0" smtClean="0"/>
              <a:t> </a:t>
            </a:r>
            <a:r>
              <a:rPr lang="nl-BE" sz="2400" dirty="0" err="1" smtClean="0"/>
              <a:t>pour</a:t>
            </a:r>
            <a:r>
              <a:rPr lang="nl-BE" sz="2400" dirty="0" smtClean="0"/>
              <a:t> </a:t>
            </a:r>
            <a:r>
              <a:rPr lang="nl-BE" sz="2400" dirty="0" err="1" smtClean="0"/>
              <a:t>préparation</a:t>
            </a:r>
            <a:r>
              <a:rPr lang="nl-BE" sz="2400" dirty="0" smtClean="0"/>
              <a:t> </a:t>
            </a:r>
            <a:r>
              <a:rPr lang="nl-BE" sz="2400" dirty="0" err="1" smtClean="0"/>
              <a:t>formation</a:t>
            </a:r>
            <a:r>
              <a:rPr lang="nl-BE" sz="2400" dirty="0" smtClean="0"/>
              <a:t> </a:t>
            </a:r>
            <a:r>
              <a:rPr lang="nl-BE" sz="2400" dirty="0" err="1" smtClean="0"/>
              <a:t>sécalim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* </a:t>
            </a:r>
            <a:r>
              <a:rPr lang="nl-BE" sz="2400" dirty="0" err="1" smtClean="0"/>
              <a:t>modèle</a:t>
            </a:r>
            <a:r>
              <a:rPr lang="nl-BE" sz="2400" dirty="0" smtClean="0"/>
              <a:t> </a:t>
            </a:r>
            <a:r>
              <a:rPr lang="nl-BE" sz="2400" dirty="0" err="1" smtClean="0"/>
              <a:t>évaluation</a:t>
            </a:r>
            <a:r>
              <a:rPr lang="nl-BE" sz="2400" dirty="0" smtClean="0"/>
              <a:t> des </a:t>
            </a:r>
            <a:r>
              <a:rPr lang="nl-BE" sz="2400" dirty="0" err="1" smtClean="0"/>
              <a:t>résultats</a:t>
            </a:r>
            <a:r>
              <a:rPr lang="nl-BE" sz="2400" dirty="0" smtClean="0"/>
              <a:t> </a:t>
            </a:r>
            <a:r>
              <a:rPr lang="nl-BE" sz="2400" dirty="0" err="1" smtClean="0"/>
              <a:t>d’apprentissage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* </a:t>
            </a:r>
            <a:r>
              <a:rPr lang="nl-BE" sz="2400" dirty="0" err="1" smtClean="0"/>
              <a:t>exemples</a:t>
            </a:r>
            <a:r>
              <a:rPr lang="nl-BE" sz="2400" dirty="0" smtClean="0"/>
              <a:t> </a:t>
            </a:r>
            <a:r>
              <a:rPr lang="nl-BE" sz="2400" dirty="0" err="1" smtClean="0"/>
              <a:t>indicateurs</a:t>
            </a:r>
            <a:r>
              <a:rPr lang="nl-BE" sz="2400" dirty="0" smtClean="0"/>
              <a:t> de </a:t>
            </a:r>
            <a:r>
              <a:rPr lang="nl-BE" sz="2400" dirty="0" err="1" smtClean="0"/>
              <a:t>compétences</a:t>
            </a:r>
            <a:r>
              <a:rPr lang="nl-BE" sz="2400" dirty="0" smtClean="0"/>
              <a:t> </a:t>
            </a:r>
            <a:r>
              <a:rPr lang="nl-BE" sz="2400" dirty="0" err="1" smtClean="0"/>
              <a:t>liés</a:t>
            </a:r>
            <a:r>
              <a:rPr lang="nl-BE" sz="2400" dirty="0" smtClean="0"/>
              <a:t> à la </a:t>
            </a:r>
            <a:r>
              <a:rPr lang="nl-BE" sz="2400" dirty="0" err="1" smtClean="0"/>
              <a:t>sécalim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* </a:t>
            </a:r>
            <a:r>
              <a:rPr lang="nl-BE" sz="2400" dirty="0" err="1" smtClean="0"/>
              <a:t>exemples</a:t>
            </a:r>
            <a:r>
              <a:rPr lang="nl-BE" sz="2400" dirty="0" smtClean="0"/>
              <a:t> </a:t>
            </a:r>
            <a:r>
              <a:rPr lang="nl-BE" sz="2400" dirty="0" err="1" smtClean="0"/>
              <a:t>indicateurs</a:t>
            </a:r>
            <a:r>
              <a:rPr lang="nl-BE" sz="2400" dirty="0" smtClean="0"/>
              <a:t> de </a:t>
            </a:r>
            <a:r>
              <a:rPr lang="nl-BE" sz="2400" dirty="0" err="1" smtClean="0"/>
              <a:t>maîtrise</a:t>
            </a:r>
            <a:r>
              <a:rPr lang="nl-BE" sz="2400" dirty="0" smtClean="0"/>
              <a:t> de la </a:t>
            </a:r>
            <a:r>
              <a:rPr lang="nl-BE" sz="2400" dirty="0" err="1" smtClean="0"/>
              <a:t>sécalim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* </a:t>
            </a:r>
            <a:r>
              <a:rPr lang="nl-BE" sz="2400" dirty="0" err="1" smtClean="0"/>
              <a:t>exemples</a:t>
            </a:r>
            <a:r>
              <a:rPr lang="nl-BE" sz="2400" dirty="0" smtClean="0"/>
              <a:t> de </a:t>
            </a:r>
            <a:r>
              <a:rPr lang="nl-BE" sz="2400" dirty="0" err="1" smtClean="0"/>
              <a:t>règlements</a:t>
            </a:r>
            <a:r>
              <a:rPr lang="nl-BE" sz="2400" dirty="0" smtClean="0"/>
              <a:t> </a:t>
            </a:r>
            <a:r>
              <a:rPr lang="nl-BE" sz="2400" dirty="0" err="1" smtClean="0"/>
              <a:t>internes</a:t>
            </a:r>
            <a:r>
              <a:rPr lang="nl-BE" sz="2400" dirty="0" smtClean="0"/>
              <a:t> </a:t>
            </a:r>
            <a:r>
              <a:rPr lang="nl-BE" sz="2400" dirty="0" err="1" smtClean="0"/>
              <a:t>relatifs</a:t>
            </a:r>
            <a:r>
              <a:rPr lang="nl-BE" sz="2400" dirty="0" smtClean="0"/>
              <a:t> à la </a:t>
            </a:r>
            <a:r>
              <a:rPr lang="nl-BE" sz="2400" dirty="0" err="1" smtClean="0"/>
              <a:t>sécalim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/>
              <a:t>* </a:t>
            </a:r>
            <a:r>
              <a:rPr lang="nl-BE" sz="2400" dirty="0" err="1" smtClean="0"/>
              <a:t>exemples</a:t>
            </a:r>
            <a:r>
              <a:rPr lang="nl-BE" sz="2400" dirty="0" smtClean="0"/>
              <a:t> de </a:t>
            </a:r>
            <a:r>
              <a:rPr lang="nl-BE" sz="2400" dirty="0" err="1" smtClean="0"/>
              <a:t>modèle</a:t>
            </a:r>
            <a:r>
              <a:rPr lang="nl-BE" sz="2400" dirty="0" smtClean="0"/>
              <a:t> </a:t>
            </a:r>
            <a:r>
              <a:rPr lang="nl-BE" sz="2400" dirty="0" err="1" smtClean="0"/>
              <a:t>d’apprentissage</a:t>
            </a:r>
            <a:r>
              <a:rPr lang="nl-BE" sz="2400" dirty="0" smtClean="0"/>
              <a:t> </a:t>
            </a:r>
            <a:r>
              <a:rPr lang="nl-BE" sz="2400" dirty="0" err="1" smtClean="0"/>
              <a:t>réussis</a:t>
            </a:r>
            <a:r>
              <a:rPr lang="nl-BE" sz="2400" dirty="0" smtClean="0"/>
              <a:t>:</a:t>
            </a:r>
            <a:br>
              <a:rPr lang="nl-BE" sz="2400" dirty="0" smtClean="0"/>
            </a:br>
            <a:r>
              <a:rPr lang="nl-BE" sz="2800" dirty="0" smtClean="0"/>
              <a:t>	</a:t>
            </a:r>
            <a:r>
              <a:rPr lang="nl-BE" sz="2000" i="1" dirty="0" smtClean="0"/>
              <a:t>- </a:t>
            </a:r>
            <a:r>
              <a:rPr lang="nl-BE" sz="2000" i="1" dirty="0" err="1" smtClean="0"/>
              <a:t>audits</a:t>
            </a:r>
            <a:r>
              <a:rPr lang="nl-BE" sz="2000" i="1" dirty="0" smtClean="0"/>
              <a:t> BRC dans </a:t>
            </a:r>
            <a:r>
              <a:rPr lang="nl-BE" sz="2000" i="1" dirty="0" err="1" smtClean="0"/>
              <a:t>entreprise</a:t>
            </a:r>
            <a:r>
              <a:rPr lang="nl-BE" sz="2000" i="1" dirty="0" smtClean="0"/>
              <a:t> </a:t>
            </a:r>
            <a:r>
              <a:rPr lang="nl-BE" sz="2000" i="1" dirty="0" err="1" smtClean="0"/>
              <a:t>viande</a:t>
            </a:r>
            <a:r>
              <a:rPr lang="nl-BE" sz="2000" i="1" dirty="0" smtClean="0"/>
              <a:t> </a:t>
            </a:r>
            <a:br>
              <a:rPr lang="nl-BE" sz="2000" i="1" dirty="0" smtClean="0"/>
            </a:br>
            <a:r>
              <a:rPr lang="nl-BE" sz="2000" i="1" dirty="0" smtClean="0"/>
              <a:t>	- </a:t>
            </a:r>
            <a:r>
              <a:rPr lang="nl-BE" sz="2000" i="1" dirty="0" err="1" smtClean="0"/>
              <a:t>formation</a:t>
            </a:r>
            <a:r>
              <a:rPr lang="nl-BE" sz="2000" i="1" dirty="0" smtClean="0"/>
              <a:t> </a:t>
            </a:r>
            <a:r>
              <a:rPr lang="nl-BE" sz="2000" i="1" dirty="0" err="1" smtClean="0"/>
              <a:t>d’intérims</a:t>
            </a:r>
            <a:r>
              <a:rPr lang="nl-BE" sz="2000" i="1" dirty="0" smtClean="0"/>
              <a:t> en brasserie</a:t>
            </a:r>
            <a:br>
              <a:rPr lang="nl-BE" sz="2000" i="1" dirty="0" smtClean="0"/>
            </a:br>
            <a:r>
              <a:rPr lang="nl-BE" sz="2000" i="1" dirty="0" smtClean="0"/>
              <a:t>	- </a:t>
            </a:r>
            <a:r>
              <a:rPr lang="nl-BE" sz="2000" i="1" dirty="0" err="1" smtClean="0"/>
              <a:t>réaction</a:t>
            </a:r>
            <a:r>
              <a:rPr lang="nl-BE" sz="2000" i="1" dirty="0" smtClean="0"/>
              <a:t> suite à </a:t>
            </a:r>
            <a:r>
              <a:rPr lang="nl-BE" sz="2000" i="1" dirty="0" err="1" smtClean="0"/>
              <a:t>une</a:t>
            </a:r>
            <a:r>
              <a:rPr lang="nl-BE" sz="2000" i="1" dirty="0" smtClean="0"/>
              <a:t> </a:t>
            </a:r>
            <a:r>
              <a:rPr lang="nl-BE" sz="2000" i="1" dirty="0" err="1" smtClean="0"/>
              <a:t>contamination</a:t>
            </a:r>
            <a:r>
              <a:rPr lang="nl-BE" sz="2000" i="1" dirty="0" smtClean="0"/>
              <a:t> dans </a:t>
            </a:r>
            <a:r>
              <a:rPr lang="nl-BE" sz="2000" i="1" dirty="0" err="1" smtClean="0"/>
              <a:t>une</a:t>
            </a:r>
            <a:r>
              <a:rPr lang="nl-BE" sz="2000" i="1" dirty="0" smtClean="0"/>
              <a:t> </a:t>
            </a:r>
            <a:r>
              <a:rPr lang="nl-BE" sz="2000" i="1" dirty="0" err="1" smtClean="0"/>
              <a:t>laiterie</a:t>
            </a:r>
            <a:r>
              <a:rPr lang="nl-BE" sz="2000" i="1" dirty="0" smtClean="0"/>
              <a:t>,… 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* …</a:t>
            </a:r>
          </a:p>
          <a:p>
            <a:pPr>
              <a:buNone/>
            </a:pPr>
            <a:r>
              <a:rPr lang="nl-BE" dirty="0" smtClean="0"/>
              <a:t> </a:t>
            </a:r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2. Formation standard de base au BPH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 smtClean="0"/>
          </a:p>
          <a:p>
            <a:endParaRPr lang="fr-FR" sz="2000" dirty="0" smtClean="0"/>
          </a:p>
          <a:p>
            <a:pPr>
              <a:buNone/>
            </a:pP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BE" sz="2000" dirty="0" smtClean="0"/>
              <a:t>-  </a:t>
            </a:r>
            <a:r>
              <a:rPr lang="fr-FR" sz="2000" dirty="0" smtClean="0"/>
              <a:t>formation BPH « type », en format PowerPoint richement illustrée de nombreuses photos / dessins (environ 100 </a:t>
            </a:r>
            <a:r>
              <a:rPr lang="fr-FR" sz="2000" dirty="0" err="1" smtClean="0"/>
              <a:t>dias</a:t>
            </a:r>
            <a:r>
              <a:rPr lang="fr-FR" sz="2000" dirty="0" smtClean="0"/>
              <a:t>) 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  libre de droits </a:t>
            </a:r>
            <a:r>
              <a:rPr lang="fr-FR" sz="2000" dirty="0" smtClean="0">
                <a:sym typeface="Wingdings" pitchFamily="2" charset="2"/>
              </a:rPr>
              <a:t> </a:t>
            </a:r>
            <a:r>
              <a:rPr lang="fr-FR" sz="2000" dirty="0" smtClean="0"/>
              <a:t>adaptable librement… </a:t>
            </a:r>
            <a:br>
              <a:rPr lang="fr-FR" sz="2000" dirty="0" smtClean="0"/>
            </a:br>
            <a:r>
              <a:rPr lang="fr-FR" sz="2000" dirty="0" smtClean="0"/>
              <a:t>	en supprimant, ajoutant ou modifiant des </a:t>
            </a:r>
            <a:r>
              <a:rPr lang="fr-FR" sz="2000" dirty="0" err="1" smtClean="0"/>
              <a:t>dias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2000" dirty="0" smtClean="0"/>
              <a:t>	en ajoutant des photos / vidéos / exemples de cas vécus </a:t>
            </a:r>
            <a:br>
              <a:rPr lang="fr-FR" sz="2000" dirty="0" smtClean="0"/>
            </a:br>
            <a:r>
              <a:rPr lang="fr-FR" sz="2000" dirty="0" smtClean="0"/>
              <a:t>	en sélectionnant les thèmes à aborder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 téléchargeable depuis le site de IFP (moyennant un simple enregistrement préalable)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pPr>
              <a:buNone/>
            </a:pPr>
            <a:endParaRPr lang="fr-BE" sz="2000" i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Organisation pratique: timing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nl-BE" sz="2000" dirty="0" smtClean="0"/>
              <a:t>14h00 </a:t>
            </a:r>
            <a:r>
              <a:rPr lang="nl-BE" sz="2000" dirty="0"/>
              <a:t>– </a:t>
            </a:r>
            <a:r>
              <a:rPr lang="nl-BE" sz="2000" dirty="0" smtClean="0"/>
              <a:t>14h15: présentation </a:t>
            </a:r>
            <a:r>
              <a:rPr lang="nl-BE" sz="2000" dirty="0"/>
              <a:t>atelier, </a:t>
            </a:r>
            <a:r>
              <a:rPr lang="nl-BE" sz="2000" dirty="0" smtClean="0"/>
              <a:t>tour </a:t>
            </a:r>
            <a:r>
              <a:rPr lang="nl-BE" sz="2000" dirty="0"/>
              <a:t>de table </a:t>
            </a:r>
            <a:r>
              <a:rPr lang="nl-BE" sz="2000" dirty="0" smtClean="0"/>
              <a:t/>
            </a:r>
            <a:br>
              <a:rPr lang="nl-BE" sz="2000" dirty="0" smtClean="0"/>
            </a:br>
            <a:endParaRPr lang="nl-BE" sz="2000" dirty="0" smtClean="0"/>
          </a:p>
          <a:p>
            <a:pPr>
              <a:lnSpc>
                <a:spcPct val="80000"/>
              </a:lnSpc>
              <a:buNone/>
            </a:pPr>
            <a:r>
              <a:rPr lang="nl-BE" sz="2000" u="sng" dirty="0" smtClean="0"/>
              <a:t>1ère </a:t>
            </a:r>
            <a:r>
              <a:rPr lang="nl-BE" sz="2000" u="sng" dirty="0" err="1" smtClean="0"/>
              <a:t>partie</a:t>
            </a:r>
            <a:r>
              <a:rPr lang="nl-BE" sz="2000" u="sng" dirty="0" smtClean="0"/>
              <a:t>: </a:t>
            </a:r>
            <a:r>
              <a:rPr lang="nl-BE" sz="2000" u="sng" dirty="0" err="1" smtClean="0"/>
              <a:t>formation</a:t>
            </a:r>
            <a:r>
              <a:rPr lang="nl-BE" sz="2000" u="sng" dirty="0" smtClean="0"/>
              <a:t> en interne </a:t>
            </a:r>
            <a:r>
              <a:rPr lang="nl-BE" sz="2000" u="sng" dirty="0" err="1" smtClean="0"/>
              <a:t>aux</a:t>
            </a:r>
            <a:r>
              <a:rPr lang="nl-BE" sz="2000" u="sng" dirty="0" smtClean="0"/>
              <a:t> BPH</a:t>
            </a:r>
            <a:br>
              <a:rPr lang="nl-BE" sz="2000" u="sng" dirty="0" smtClean="0"/>
            </a:br>
            <a:endParaRPr lang="nl-BE" sz="2000" u="sng" dirty="0" smtClean="0"/>
          </a:p>
          <a:p>
            <a:pPr>
              <a:lnSpc>
                <a:spcPct val="80000"/>
              </a:lnSpc>
            </a:pPr>
            <a:r>
              <a:rPr lang="nl-BE" sz="2000" dirty="0" smtClean="0"/>
              <a:t>14h15 </a:t>
            </a:r>
            <a:r>
              <a:rPr lang="nl-BE" sz="2000" dirty="0"/>
              <a:t>– </a:t>
            </a:r>
            <a:r>
              <a:rPr lang="nl-BE" sz="2000" dirty="0" smtClean="0"/>
              <a:t>15h00: introduction du </a:t>
            </a:r>
            <a:r>
              <a:rPr lang="nl-BE" sz="2000" dirty="0" err="1" smtClean="0"/>
              <a:t>thème</a:t>
            </a:r>
            <a:r>
              <a:rPr lang="nl-BE" sz="2000" dirty="0" smtClean="0"/>
              <a:t>, </a:t>
            </a:r>
            <a:r>
              <a:rPr lang="nl-BE" sz="2000" dirty="0" err="1" smtClean="0"/>
              <a:t>quelques</a:t>
            </a:r>
            <a:r>
              <a:rPr lang="nl-BE" sz="2000" dirty="0" smtClean="0"/>
              <a:t> </a:t>
            </a:r>
            <a:r>
              <a:rPr lang="nl-BE" sz="2000" dirty="0" err="1" smtClean="0"/>
              <a:t>conseils</a:t>
            </a:r>
            <a:r>
              <a:rPr lang="nl-BE" sz="2000" dirty="0" smtClean="0"/>
              <a:t> </a:t>
            </a:r>
            <a:br>
              <a:rPr lang="nl-BE" sz="2000" dirty="0" smtClean="0"/>
            </a:br>
            <a:r>
              <a:rPr lang="nl-BE" sz="2000" dirty="0" smtClean="0"/>
              <a:t>					(par Jean-Denis Hennebert)</a:t>
            </a:r>
          </a:p>
          <a:p>
            <a:pPr>
              <a:lnSpc>
                <a:spcPct val="80000"/>
              </a:lnSpc>
            </a:pPr>
            <a:endParaRPr lang="nl-BE" sz="2000" dirty="0"/>
          </a:p>
          <a:p>
            <a:pPr>
              <a:lnSpc>
                <a:spcPct val="80000"/>
              </a:lnSpc>
            </a:pPr>
            <a:r>
              <a:rPr lang="nl-BE" sz="2000" dirty="0" smtClean="0"/>
              <a:t>15h00 – 16h00: réactions/commentaires, </a:t>
            </a:r>
            <a:r>
              <a:rPr lang="nl-BE" sz="2000" dirty="0" err="1" smtClean="0"/>
              <a:t>partage</a:t>
            </a:r>
            <a:r>
              <a:rPr lang="nl-BE" sz="2000" dirty="0" smtClean="0"/>
              <a:t> </a:t>
            </a:r>
            <a:r>
              <a:rPr lang="nl-BE" sz="2000" dirty="0" err="1" smtClean="0"/>
              <a:t>d’expérience</a:t>
            </a:r>
            <a:r>
              <a:rPr lang="nl-BE" sz="2000" dirty="0" smtClean="0"/>
              <a:t>, 			</a:t>
            </a:r>
            <a:r>
              <a:rPr lang="nl-BE" sz="2000" dirty="0" err="1" smtClean="0"/>
              <a:t>échanges</a:t>
            </a:r>
            <a:r>
              <a:rPr lang="nl-BE" sz="2000" dirty="0" smtClean="0"/>
              <a:t> </a:t>
            </a:r>
            <a:r>
              <a:rPr lang="nl-BE" sz="2000" dirty="0" err="1" smtClean="0"/>
              <a:t>d’idées</a:t>
            </a:r>
            <a:r>
              <a:rPr lang="nl-BE" sz="2000" dirty="0" smtClean="0"/>
              <a:t>/</a:t>
            </a:r>
            <a:r>
              <a:rPr lang="nl-BE" sz="2000" dirty="0" err="1" smtClean="0"/>
              <a:t>conseils</a:t>
            </a:r>
            <a:r>
              <a:rPr lang="nl-BE" sz="20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nl-BE" sz="2000" dirty="0" smtClean="0"/>
              <a:t/>
            </a:r>
            <a:br>
              <a:rPr lang="nl-BE" sz="2000" dirty="0" smtClean="0"/>
            </a:br>
            <a:r>
              <a:rPr lang="nl-BE" sz="2000" dirty="0" smtClean="0"/>
              <a:t>(</a:t>
            </a:r>
            <a:r>
              <a:rPr lang="nl-BE" sz="2000" dirty="0" err="1" smtClean="0"/>
              <a:t>pause</a:t>
            </a:r>
            <a:r>
              <a:rPr lang="nl-BE" sz="2000" dirty="0" smtClean="0"/>
              <a:t> de 10 </a:t>
            </a:r>
            <a:r>
              <a:rPr lang="nl-BE" sz="2000" dirty="0" err="1" smtClean="0"/>
              <a:t>minutes</a:t>
            </a:r>
            <a:r>
              <a:rPr lang="nl-BE" sz="2000" dirty="0" smtClean="0"/>
              <a:t> vers 15h30) </a:t>
            </a:r>
          </a:p>
          <a:p>
            <a:pPr>
              <a:lnSpc>
                <a:spcPct val="80000"/>
              </a:lnSpc>
            </a:pPr>
            <a:endParaRPr lang="nl-BE" sz="2000" dirty="0" smtClean="0"/>
          </a:p>
          <a:p>
            <a:pPr>
              <a:lnSpc>
                <a:spcPct val="80000"/>
              </a:lnSpc>
              <a:buNone/>
            </a:pPr>
            <a:r>
              <a:rPr lang="nl-BE" sz="2000" u="sng" dirty="0" smtClean="0"/>
              <a:t>2ème </a:t>
            </a:r>
            <a:r>
              <a:rPr lang="nl-BE" sz="2000" u="sng" dirty="0" err="1" smtClean="0"/>
              <a:t>partie</a:t>
            </a:r>
            <a:r>
              <a:rPr lang="nl-BE" sz="2000" u="sng" dirty="0" smtClean="0"/>
              <a:t>: </a:t>
            </a:r>
            <a:r>
              <a:rPr lang="nl-BE" sz="2000" u="sng" dirty="0" err="1" smtClean="0"/>
              <a:t>présentation</a:t>
            </a:r>
            <a:r>
              <a:rPr lang="nl-BE" sz="2000" u="sng" dirty="0" smtClean="0"/>
              <a:t> des </a:t>
            </a:r>
            <a:r>
              <a:rPr lang="nl-BE" sz="2000" u="sng" dirty="0" err="1" smtClean="0"/>
              <a:t>outils</a:t>
            </a:r>
            <a:r>
              <a:rPr lang="nl-BE" sz="2000" u="sng" dirty="0" smtClean="0"/>
              <a:t> IFP</a:t>
            </a:r>
            <a:r>
              <a:rPr lang="nl-BE" sz="2000" dirty="0" smtClean="0"/>
              <a:t/>
            </a:r>
            <a:br>
              <a:rPr lang="nl-BE" sz="2000" dirty="0" smtClean="0"/>
            </a:br>
            <a:endParaRPr lang="nl-BE" sz="2000" dirty="0" smtClean="0"/>
          </a:p>
          <a:p>
            <a:pPr>
              <a:lnSpc>
                <a:spcPct val="80000"/>
              </a:lnSpc>
            </a:pPr>
            <a:r>
              <a:rPr lang="nl-BE" sz="2000" dirty="0" smtClean="0"/>
              <a:t>16h00 </a:t>
            </a:r>
            <a:r>
              <a:rPr lang="nl-BE" sz="2000" dirty="0"/>
              <a:t>- </a:t>
            </a:r>
            <a:r>
              <a:rPr lang="nl-BE" sz="2000" dirty="0" smtClean="0"/>
              <a:t>16h40: </a:t>
            </a:r>
            <a:r>
              <a:rPr lang="nl-BE" sz="2000" dirty="0" err="1" smtClean="0"/>
              <a:t>présentation</a:t>
            </a:r>
            <a:r>
              <a:rPr lang="nl-BE" sz="2000" dirty="0" smtClean="0"/>
              <a:t> des </a:t>
            </a:r>
            <a:r>
              <a:rPr lang="nl-BE" sz="2000" dirty="0" err="1" smtClean="0"/>
              <a:t>outils</a:t>
            </a:r>
            <a:r>
              <a:rPr lang="nl-BE" sz="2000" dirty="0" smtClean="0"/>
              <a:t> (</a:t>
            </a:r>
            <a:r>
              <a:rPr lang="nl-BE" sz="2000" dirty="0" err="1" smtClean="0"/>
              <a:t>par</a:t>
            </a:r>
            <a:r>
              <a:rPr lang="nl-BE" sz="2000" dirty="0" smtClean="0"/>
              <a:t> Jean-Denis Hennebert) , 			</a:t>
            </a:r>
            <a:r>
              <a:rPr lang="nl-BE" sz="2000" dirty="0" err="1" smtClean="0"/>
              <a:t>réactions</a:t>
            </a:r>
            <a:r>
              <a:rPr lang="nl-BE" sz="2000" dirty="0" smtClean="0"/>
              <a:t>/</a:t>
            </a:r>
            <a:r>
              <a:rPr lang="nl-BE" sz="2000" dirty="0" err="1" smtClean="0"/>
              <a:t>commentaires</a:t>
            </a:r>
            <a:r>
              <a:rPr lang="nl-BE" sz="2000" dirty="0" smtClean="0"/>
              <a:t/>
            </a:r>
            <a:br>
              <a:rPr lang="nl-BE" sz="2000" dirty="0" smtClean="0"/>
            </a:br>
            <a:endParaRPr lang="nl-BE" sz="2000" dirty="0" smtClean="0"/>
          </a:p>
          <a:p>
            <a:pPr>
              <a:lnSpc>
                <a:spcPct val="80000"/>
              </a:lnSpc>
              <a:buNone/>
            </a:pPr>
            <a:r>
              <a:rPr lang="nl-BE" sz="2000" dirty="0" smtClean="0"/>
              <a:t>16h40 – 16h50: </a:t>
            </a:r>
            <a:r>
              <a:rPr lang="nl-BE" sz="2000" dirty="0" err="1" smtClean="0"/>
              <a:t>évaluation</a:t>
            </a:r>
            <a:r>
              <a:rPr lang="nl-BE" sz="2000" dirty="0" smtClean="0"/>
              <a:t> de </a:t>
            </a:r>
            <a:r>
              <a:rPr lang="nl-BE" sz="2000" dirty="0" err="1" smtClean="0"/>
              <a:t>l’atelier</a:t>
            </a:r>
            <a:r>
              <a:rPr lang="nl-BE" sz="2000" dirty="0" smtClean="0"/>
              <a:t/>
            </a:r>
            <a:br>
              <a:rPr lang="nl-BE" sz="2000" dirty="0" smtClean="0"/>
            </a:br>
            <a:endParaRPr lang="en-US" sz="2000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547813" y="692150"/>
            <a:ext cx="6337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2. Formation standard de base au BPH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 smtClean="0"/>
          </a:p>
          <a:p>
            <a:endParaRPr lang="fr-FR" sz="2000" dirty="0" smtClean="0"/>
          </a:p>
          <a:p>
            <a:pPr>
              <a:buNone/>
            </a:pP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FR" sz="2800" dirty="0" smtClean="0"/>
              <a:t>Contenu = tous les aspects des BPH </a:t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(+ quelques </a:t>
            </a:r>
            <a:r>
              <a:rPr lang="fr-FR" sz="2800" dirty="0" err="1" smtClean="0"/>
              <a:t>dias</a:t>
            </a:r>
            <a:r>
              <a:rPr lang="fr-FR" sz="2800" dirty="0" smtClean="0"/>
              <a:t> complémentaires sur notions telles que la méthode HACCP, les certifications BRC ou IFS, les audits,…)</a:t>
            </a:r>
          </a:p>
          <a:p>
            <a:pPr>
              <a:buNone/>
            </a:pPr>
            <a:r>
              <a:rPr lang="fr-FR" sz="1600" dirty="0" smtClean="0"/>
              <a:t/>
            </a:r>
            <a:br>
              <a:rPr lang="fr-FR" sz="1600" dirty="0" smtClean="0"/>
            </a:b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 </a:t>
            </a:r>
          </a:p>
          <a:p>
            <a:pPr>
              <a:buNone/>
            </a:pPr>
            <a:endParaRPr lang="fr-BE" sz="2000" i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2. Formation standard de base aux BPH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 smtClean="0"/>
          </a:p>
          <a:p>
            <a:endParaRPr lang="fr-FR" sz="2000" dirty="0" smtClean="0"/>
          </a:p>
          <a:p>
            <a:pPr>
              <a:buNone/>
            </a:pP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FR" sz="1400" dirty="0" smtClean="0"/>
              <a:t>Table des matières:</a:t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>1. Qu’est-ce que l’hygiène ?</a:t>
            </a:r>
            <a:br>
              <a:rPr lang="fr-FR" sz="1400" dirty="0" smtClean="0"/>
            </a:br>
            <a:r>
              <a:rPr lang="fr-FR" sz="1400" dirty="0" smtClean="0"/>
              <a:t>2. Pourquoi l’hygiène ?</a:t>
            </a:r>
            <a:br>
              <a:rPr lang="fr-FR" sz="1400" dirty="0" smtClean="0"/>
            </a:br>
            <a:r>
              <a:rPr lang="fr-FR" sz="1400" dirty="0" smtClean="0"/>
              <a:t>3. Les 4 types de dangers</a:t>
            </a:r>
            <a:br>
              <a:rPr lang="fr-FR" sz="1400" dirty="0" smtClean="0"/>
            </a:br>
            <a:r>
              <a:rPr lang="fr-FR" sz="1400" dirty="0" smtClean="0"/>
              <a:t>4. Zoom sur les dangers biologiques</a:t>
            </a:r>
            <a:br>
              <a:rPr lang="fr-FR" sz="1400" dirty="0" smtClean="0"/>
            </a:br>
            <a:r>
              <a:rPr lang="fr-FR" sz="1400" dirty="0" smtClean="0"/>
              <a:t>	4.1. notion de microbiologie – multiplication microbienne</a:t>
            </a:r>
            <a:br>
              <a:rPr lang="fr-FR" sz="1400" dirty="0" smtClean="0"/>
            </a:br>
            <a:r>
              <a:rPr lang="fr-FR" sz="1400" dirty="0" smtClean="0"/>
              <a:t>	4.2. intoxications alimentaires</a:t>
            </a:r>
            <a:br>
              <a:rPr lang="fr-FR" sz="1400" dirty="0" smtClean="0"/>
            </a:br>
            <a:r>
              <a:rPr lang="fr-FR" sz="1400" dirty="0" smtClean="0"/>
              <a:t>	4.3. raison des BPH – sécurité alimentaire et médias</a:t>
            </a:r>
            <a:br>
              <a:rPr lang="fr-FR" sz="1400" dirty="0" smtClean="0"/>
            </a:br>
            <a:r>
              <a:rPr lang="fr-FR" sz="1400" dirty="0" smtClean="0"/>
              <a:t>5. les BPH par les « 5 M »</a:t>
            </a:r>
            <a:br>
              <a:rPr lang="fr-FR" sz="1400" dirty="0" smtClean="0"/>
            </a:br>
            <a:r>
              <a:rPr lang="fr-FR" sz="1400" dirty="0" smtClean="0"/>
              <a:t>	5.1. milieu (déchets, nuisibles, N &amp; D)</a:t>
            </a:r>
            <a:br>
              <a:rPr lang="fr-FR" sz="1400" dirty="0" smtClean="0"/>
            </a:br>
            <a:r>
              <a:rPr lang="fr-FR" sz="1400" dirty="0" smtClean="0"/>
              <a:t>	5.2. main d’œuvre (lavage mains, vêtements, bijoux, ordre,...)</a:t>
            </a:r>
            <a:br>
              <a:rPr lang="fr-FR" sz="1400" dirty="0" smtClean="0"/>
            </a:br>
            <a:r>
              <a:rPr lang="fr-FR" sz="1400" dirty="0" smtClean="0"/>
              <a:t>	5.3. matières premières ou produits (contrôle MP, stockage)</a:t>
            </a:r>
            <a:br>
              <a:rPr lang="fr-FR" sz="1400" dirty="0" smtClean="0"/>
            </a:br>
            <a:r>
              <a:rPr lang="fr-FR" sz="1400" dirty="0" smtClean="0"/>
              <a:t>	5.4. matériel et équipement (matériau, maintenance)</a:t>
            </a:r>
            <a:br>
              <a:rPr lang="fr-FR" sz="1400" dirty="0" smtClean="0"/>
            </a:br>
            <a:r>
              <a:rPr lang="fr-FR" sz="1400" dirty="0" smtClean="0"/>
              <a:t>	5.5 .méthodes de travail (chaînes froid-chaud, traçabilité)</a:t>
            </a:r>
            <a:br>
              <a:rPr lang="fr-FR" sz="1400" dirty="0" smtClean="0"/>
            </a:br>
            <a:r>
              <a:rPr lang="fr-FR" sz="1400" dirty="0" smtClean="0"/>
              <a:t>6. BPH et la Loi</a:t>
            </a:r>
            <a:br>
              <a:rPr lang="fr-FR" sz="1400" dirty="0" smtClean="0"/>
            </a:br>
            <a:r>
              <a:rPr lang="fr-FR" sz="1400" dirty="0" smtClean="0"/>
              <a:t>7. au-delà des BPH: les référentiels</a:t>
            </a:r>
            <a:br>
              <a:rPr lang="fr-FR" sz="1400" dirty="0" smtClean="0"/>
            </a:br>
            <a:r>
              <a:rPr lang="fr-FR" sz="1400" dirty="0" smtClean="0"/>
              <a:t>	7.1. référentiel légal: la méthode HACCP</a:t>
            </a:r>
            <a:br>
              <a:rPr lang="fr-FR" sz="1400" dirty="0" smtClean="0"/>
            </a:br>
            <a:r>
              <a:rPr lang="fr-FR" sz="1400" dirty="0" smtClean="0"/>
              <a:t>	7.2. les référentiels commerciaux</a:t>
            </a:r>
            <a:endParaRPr lang="nl-BE" sz="1400" dirty="0" smtClean="0"/>
          </a:p>
          <a:p>
            <a:pPr>
              <a:buNone/>
            </a:pPr>
            <a:r>
              <a:rPr lang="fr-FR" sz="1400" dirty="0" smtClean="0"/>
              <a:t> </a:t>
            </a:r>
          </a:p>
          <a:p>
            <a:pPr>
              <a:buNone/>
            </a:pPr>
            <a:endParaRPr lang="fr-BE" sz="2000" i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2. Formation standard de base aux BPH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 smtClean="0"/>
          </a:p>
          <a:p>
            <a:endParaRPr lang="fr-FR" sz="2000" dirty="0" smtClean="0"/>
          </a:p>
          <a:p>
            <a:pPr>
              <a:buNone/>
            </a:pP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BE" sz="2000" i="1" dirty="0" smtClean="0">
                <a:solidFill>
                  <a:srgbClr val="FF0000"/>
                </a:solidFill>
              </a:rPr>
              <a:t/>
            </a:r>
            <a:br>
              <a:rPr lang="fr-BE" sz="2000" i="1" dirty="0" smtClean="0">
                <a:solidFill>
                  <a:srgbClr val="FF0000"/>
                </a:solidFill>
              </a:rPr>
            </a:br>
            <a:r>
              <a:rPr lang="fr-BE" sz="2000" dirty="0" smtClean="0"/>
              <a:t>Egalement disponible sur le site et complément indispensable: une synthèse des l</a:t>
            </a:r>
            <a:r>
              <a:rPr lang="fr-FR" sz="2000" dirty="0" smtClean="0">
                <a:hlinkClick r:id="rId2"/>
              </a:rPr>
              <a:t>es conditions essentielles à la bonne réussite de votre formation</a:t>
            </a:r>
            <a:r>
              <a:rPr lang="fr-FR" sz="2000" dirty="0" smtClean="0"/>
              <a:t>, en particulier dans le contexte d'une formation aux BPH. </a:t>
            </a:r>
            <a:br>
              <a:rPr lang="fr-FR" sz="2000" dirty="0" smtClean="0"/>
            </a:br>
            <a:r>
              <a:rPr lang="fr-FR" sz="2000" dirty="0" smtClean="0"/>
              <a:t>Ces </a:t>
            </a:r>
            <a:r>
              <a:rPr lang="fr-FR" sz="2000" b="1" dirty="0" smtClean="0"/>
              <a:t>conseils constituent un « mode d'emploi »</a:t>
            </a:r>
            <a:r>
              <a:rPr lang="fr-FR" sz="2000" dirty="0" smtClean="0"/>
              <a:t>. 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BE" sz="2000" i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  <a:t/>
            </a:r>
            <a:b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</a:br>
            <a: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  <a:t/>
            </a:r>
            <a:b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</a:br>
            <a: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  <a:t/>
            </a:r>
            <a:b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</a:br>
            <a: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  <a:t/>
            </a:r>
            <a:b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</a:br>
            <a:r>
              <a:rPr lang="fr-BE" dirty="0" smtClean="0"/>
              <a:t>3. « Une mouche dans le potage »</a:t>
            </a:r>
            <a: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  <a:t/>
            </a:r>
            <a:br>
              <a:rPr lang="fr-BE" sz="3200" dirty="0" smtClean="0">
                <a:solidFill>
                  <a:srgbClr val="7030A0"/>
                </a:solidFill>
                <a:latin typeface="Arial Rounded MT Bold" pitchFamily="34" charset="0"/>
                <a:ea typeface="+mn-ea"/>
                <a:cs typeface="+mn-cs"/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BE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>
              <a:buNone/>
            </a:pPr>
            <a:endParaRPr lang="nl-BE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>
              <a:buNone/>
            </a:pPr>
            <a:r>
              <a:rPr lang="nl-BE" dirty="0" err="1" smtClean="0"/>
              <a:t>Formation</a:t>
            </a:r>
            <a:r>
              <a:rPr lang="nl-BE" dirty="0" smtClean="0"/>
              <a:t> </a:t>
            </a:r>
            <a:r>
              <a:rPr lang="nl-BE" dirty="0" err="1" smtClean="0"/>
              <a:t>individuelle</a:t>
            </a:r>
            <a:r>
              <a:rPr lang="nl-BE" dirty="0" smtClean="0"/>
              <a:t> à </a:t>
            </a:r>
            <a:r>
              <a:rPr lang="nl-BE" dirty="0" err="1" smtClean="0"/>
              <a:t>distance</a:t>
            </a:r>
            <a:r>
              <a:rPr lang="nl-BE" dirty="0" smtClean="0"/>
              <a:t> (</a:t>
            </a:r>
            <a:r>
              <a:rPr lang="nl-BE" dirty="0" err="1" smtClean="0"/>
              <a:t>e-learning</a:t>
            </a:r>
            <a:r>
              <a:rPr lang="nl-BE" dirty="0" smtClean="0"/>
              <a:t>) </a:t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err="1" smtClean="0"/>
              <a:t>Objectif</a:t>
            </a:r>
            <a:r>
              <a:rPr lang="nl-BE" dirty="0" smtClean="0"/>
              <a:t>: au terme de la formation, le participant connaît et respecte les 10 régles de base de l’hygiène personnelle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20" y="6605588"/>
            <a:ext cx="7929618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44C-2193-4320-B2C5-AD98A00C16C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Pourquoi l’E-</a:t>
            </a:r>
            <a:r>
              <a:rPr lang="fr-BE" dirty="0" err="1" smtClean="0"/>
              <a:t>learning</a:t>
            </a:r>
            <a:r>
              <a:rPr lang="fr-BE" dirty="0" smtClean="0"/>
              <a:t> ?</a:t>
            </a: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000" i="1" u="sng" dirty="0" smtClean="0">
                <a:solidFill>
                  <a:srgbClr val="7030A0"/>
                </a:solidFill>
              </a:rPr>
              <a:t>Avantages classiques de l’E-</a:t>
            </a:r>
            <a:r>
              <a:rPr lang="fr-BE" sz="2000" i="1" u="sng" dirty="0" err="1" smtClean="0">
                <a:solidFill>
                  <a:srgbClr val="7030A0"/>
                </a:solidFill>
              </a:rPr>
              <a:t>learning</a:t>
            </a:r>
            <a:r>
              <a:rPr lang="fr-BE" sz="2000" i="1" u="sng" dirty="0" smtClean="0">
                <a:solidFill>
                  <a:srgbClr val="7030A0"/>
                </a:solidFill>
              </a:rPr>
              <a:t>:</a:t>
            </a:r>
            <a:br>
              <a:rPr lang="fr-BE" sz="2000" i="1" u="sng" dirty="0" smtClean="0">
                <a:solidFill>
                  <a:srgbClr val="7030A0"/>
                </a:solidFill>
              </a:rPr>
            </a:br>
            <a:r>
              <a:rPr lang="fr-BE" sz="2000" i="1" dirty="0" smtClean="0">
                <a:solidFill>
                  <a:srgbClr val="7030A0"/>
                </a:solidFill>
              </a:rPr>
              <a:t>- les apprenants peuvent apprendre à leur propre rythme</a:t>
            </a:r>
            <a:br>
              <a:rPr lang="fr-BE" sz="2000" i="1" dirty="0" smtClean="0">
                <a:solidFill>
                  <a:srgbClr val="7030A0"/>
                </a:solidFill>
              </a:rPr>
            </a:br>
            <a:r>
              <a:rPr lang="fr-BE" sz="2000" i="1" dirty="0" smtClean="0">
                <a:solidFill>
                  <a:srgbClr val="7030A0"/>
                </a:solidFill>
              </a:rPr>
              <a:t>- « </a:t>
            </a:r>
            <a:r>
              <a:rPr lang="fr-BE" sz="2000" i="1" dirty="0" err="1" smtClean="0">
                <a:solidFill>
                  <a:srgbClr val="7030A0"/>
                </a:solidFill>
              </a:rPr>
              <a:t>blended</a:t>
            </a:r>
            <a:r>
              <a:rPr lang="fr-BE" sz="2000" i="1" dirty="0" smtClean="0">
                <a:solidFill>
                  <a:srgbClr val="7030A0"/>
                </a:solidFill>
              </a:rPr>
              <a:t> </a:t>
            </a:r>
            <a:r>
              <a:rPr lang="fr-BE" sz="2000" i="1" dirty="0" err="1" smtClean="0">
                <a:solidFill>
                  <a:srgbClr val="7030A0"/>
                </a:solidFill>
              </a:rPr>
              <a:t>learning</a:t>
            </a:r>
            <a:r>
              <a:rPr lang="fr-BE" sz="2000" i="1" dirty="0" smtClean="0">
                <a:solidFill>
                  <a:srgbClr val="7030A0"/>
                </a:solidFill>
              </a:rPr>
              <a:t> » </a:t>
            </a:r>
            <a:r>
              <a:rPr lang="fr-BE" sz="2000" i="1" dirty="0" smtClean="0">
                <a:solidFill>
                  <a:srgbClr val="7030A0"/>
                </a:solidFill>
                <a:sym typeface="Wingdings" pitchFamily="2" charset="2"/>
              </a:rPr>
              <a:t> </a:t>
            </a:r>
            <a:r>
              <a:rPr lang="fr-BE" sz="2000" i="1" dirty="0" smtClean="0">
                <a:solidFill>
                  <a:srgbClr val="7030A0"/>
                </a:solidFill>
              </a:rPr>
              <a:t>variation des méthodologies pédagogiques</a:t>
            </a:r>
            <a:br>
              <a:rPr lang="fr-BE" sz="2000" i="1" dirty="0" smtClean="0">
                <a:solidFill>
                  <a:srgbClr val="7030A0"/>
                </a:solidFill>
              </a:rPr>
            </a:br>
            <a:r>
              <a:rPr lang="fr-BE" sz="2000" i="1" dirty="0" smtClean="0">
                <a:solidFill>
                  <a:srgbClr val="7030A0"/>
                </a:solidFill>
              </a:rPr>
              <a:t>- suivi « automatisé » (enregistrement des inscriptions, du temps passé en formation, attestation de présence et de réussite )</a:t>
            </a:r>
            <a:br>
              <a:rPr lang="fr-BE" sz="2000" i="1" dirty="0" smtClean="0">
                <a:solidFill>
                  <a:srgbClr val="7030A0"/>
                </a:solidFill>
              </a:rPr>
            </a:br>
            <a:r>
              <a:rPr lang="fr-BE" sz="2000" i="1" dirty="0" smtClean="0">
                <a:solidFill>
                  <a:srgbClr val="7030A0"/>
                </a:solidFill>
              </a:rPr>
              <a:t>- …</a:t>
            </a:r>
            <a:br>
              <a:rPr lang="fr-BE" sz="2000" i="1" dirty="0" smtClean="0">
                <a:solidFill>
                  <a:srgbClr val="7030A0"/>
                </a:solidFill>
              </a:rPr>
            </a:br>
            <a:endParaRPr lang="fr-BE" sz="2000" i="1" dirty="0" smtClean="0">
              <a:solidFill>
                <a:srgbClr val="7030A0"/>
              </a:solidFill>
            </a:endParaRPr>
          </a:p>
          <a:p>
            <a:r>
              <a:rPr lang="fr-BE" sz="2000" i="1" u="sng" dirty="0" smtClean="0">
                <a:solidFill>
                  <a:srgbClr val="7030A0"/>
                </a:solidFill>
              </a:rPr>
              <a:t> </a:t>
            </a:r>
            <a:r>
              <a:rPr lang="fr-BE" sz="2000" i="1" u="sng" dirty="0" smtClean="0">
                <a:solidFill>
                  <a:srgbClr val="C00000"/>
                </a:solidFill>
              </a:rPr>
              <a:t>Avantages de l’E-</a:t>
            </a:r>
            <a:r>
              <a:rPr lang="fr-BE" sz="2000" i="1" u="sng" dirty="0" err="1" smtClean="0">
                <a:solidFill>
                  <a:srgbClr val="C00000"/>
                </a:solidFill>
              </a:rPr>
              <a:t>learning</a:t>
            </a:r>
            <a:r>
              <a:rPr lang="fr-BE" sz="2000" i="1" u="sng" dirty="0" smtClean="0">
                <a:solidFill>
                  <a:srgbClr val="C00000"/>
                </a:solidFill>
              </a:rPr>
              <a:t> dans ce cours-ci:</a:t>
            </a:r>
            <a:br>
              <a:rPr lang="fr-BE" sz="2000" i="1" u="sng" dirty="0" smtClean="0">
                <a:solidFill>
                  <a:srgbClr val="C00000"/>
                </a:solidFill>
              </a:rPr>
            </a:br>
            <a:r>
              <a:rPr lang="fr-BE" sz="2000" i="1" dirty="0" smtClean="0">
                <a:solidFill>
                  <a:srgbClr val="C00000"/>
                </a:solidFill>
              </a:rPr>
              <a:t>- les mises en situations (photos, vidéos) nombreuses et variées illustrent plusieurs consignes en simultanée de manière réaliste</a:t>
            </a:r>
            <a:br>
              <a:rPr lang="fr-BE" sz="2000" i="1" dirty="0" smtClean="0">
                <a:solidFill>
                  <a:srgbClr val="C00000"/>
                </a:solidFill>
              </a:rPr>
            </a:br>
            <a:r>
              <a:rPr lang="fr-BE" sz="2000" i="1" dirty="0" smtClean="0">
                <a:solidFill>
                  <a:srgbClr val="C00000"/>
                </a:solidFill>
              </a:rPr>
              <a:t>- formation facile à mettre en œuvre (cf. problème de formation d’un un ou quelques nouveaux opérateurs)  </a:t>
            </a:r>
          </a:p>
          <a:p>
            <a:endParaRPr lang="fr-BE" sz="2000" i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Les 10 </a:t>
            </a:r>
            <a:r>
              <a:rPr lang="nl-BE" dirty="0" err="1" smtClean="0"/>
              <a:t>règles</a:t>
            </a:r>
            <a:r>
              <a:rPr lang="nl-BE" dirty="0" smtClean="0"/>
              <a:t> de base de l’hygiène:</a:t>
            </a:r>
            <a:br>
              <a:rPr lang="nl-BE" dirty="0" smtClean="0"/>
            </a:br>
            <a:endParaRPr lang="nl-BE" dirty="0" smtClean="0"/>
          </a:p>
          <a:p>
            <a:pPr lvl="0"/>
            <a:r>
              <a:rPr lang="fr-BE" dirty="0" smtClean="0"/>
              <a:t>Introduction</a:t>
            </a:r>
            <a:endParaRPr lang="en-US" dirty="0" smtClean="0"/>
          </a:p>
          <a:p>
            <a:pPr lvl="0"/>
            <a:r>
              <a:rPr lang="fr-BE" dirty="0" smtClean="0"/>
              <a:t>Présentation des 10 règles, illustrées par photos d’exemples et des exercices types QCM (entreprise fictive « </a:t>
            </a:r>
            <a:r>
              <a:rPr lang="fr-BE" dirty="0" err="1" smtClean="0"/>
              <a:t>Nutribel</a:t>
            </a:r>
            <a:r>
              <a:rPr lang="fr-BE" dirty="0" smtClean="0"/>
              <a:t> »)</a:t>
            </a:r>
          </a:p>
          <a:p>
            <a:pPr lvl="0"/>
            <a:r>
              <a:rPr lang="fr-BE" dirty="0" smtClean="0"/>
              <a:t>Activités</a:t>
            </a:r>
            <a:endParaRPr lang="en-US" dirty="0" smtClean="0"/>
          </a:p>
          <a:p>
            <a:pPr lvl="0"/>
            <a:r>
              <a:rPr lang="fr-BE" dirty="0" smtClean="0"/>
              <a:t>Test final </a:t>
            </a:r>
            <a:br>
              <a:rPr lang="fr-BE" dirty="0" smtClean="0"/>
            </a:br>
            <a:r>
              <a:rPr lang="fr-BE" dirty="0" smtClean="0"/>
              <a:t>Durée totale: 1 heure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7158" y="6605588"/>
            <a:ext cx="8001056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44C-2193-4320-B2C5-AD98A00C16C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potage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357214"/>
            <a:ext cx="9144000" cy="6972322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20" y="6605588"/>
            <a:ext cx="8001056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44C-2193-4320-B2C5-AD98A00C16C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Groupe-cible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dirty="0" smtClean="0"/>
              <a:t>Les opérateurs (de production, de conditionnement) “</a:t>
            </a:r>
            <a:r>
              <a:rPr lang="nl-BE" dirty="0" err="1" smtClean="0"/>
              <a:t>débutants</a:t>
            </a:r>
            <a:r>
              <a:rPr lang="nl-BE" dirty="0" smtClean="0"/>
              <a:t>” </a:t>
            </a:r>
            <a:br>
              <a:rPr lang="nl-BE" dirty="0" smtClean="0"/>
            </a:br>
            <a:r>
              <a:rPr lang="nl-BE" dirty="0" smtClean="0"/>
              <a:t>(et/</a:t>
            </a:r>
            <a:r>
              <a:rPr lang="nl-BE" dirty="0" err="1" smtClean="0"/>
              <a:t>ou</a:t>
            </a:r>
            <a:r>
              <a:rPr lang="nl-BE" dirty="0" smtClean="0"/>
              <a:t> les </a:t>
            </a:r>
            <a:r>
              <a:rPr lang="nl-BE" dirty="0" err="1" smtClean="0"/>
              <a:t>intérimaires</a:t>
            </a:r>
            <a:r>
              <a:rPr lang="nl-BE" dirty="0" smtClean="0"/>
              <a:t> et/</a:t>
            </a:r>
            <a:r>
              <a:rPr lang="nl-BE" dirty="0" err="1" smtClean="0"/>
              <a:t>ou</a:t>
            </a:r>
            <a:r>
              <a:rPr lang="nl-BE" dirty="0" smtClean="0"/>
              <a:t> les </a:t>
            </a:r>
            <a:r>
              <a:rPr lang="nl-BE" dirty="0" err="1" smtClean="0"/>
              <a:t>jobistes</a:t>
            </a:r>
            <a:r>
              <a:rPr lang="nl-BE" dirty="0" smtClean="0"/>
              <a:t>)</a:t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err="1" smtClean="0"/>
              <a:t>n’ayant</a:t>
            </a:r>
            <a:r>
              <a:rPr lang="nl-BE" dirty="0" smtClean="0"/>
              <a:t> pas </a:t>
            </a:r>
            <a:r>
              <a:rPr lang="nl-BE" dirty="0" err="1" smtClean="0"/>
              <a:t>encore</a:t>
            </a:r>
            <a:r>
              <a:rPr lang="nl-BE" dirty="0" smtClean="0"/>
              <a:t> </a:t>
            </a:r>
            <a:r>
              <a:rPr lang="nl-BE" dirty="0" err="1" smtClean="0"/>
              <a:t>eu</a:t>
            </a:r>
            <a:r>
              <a:rPr lang="nl-BE" dirty="0" smtClean="0"/>
              <a:t> de </a:t>
            </a:r>
            <a:r>
              <a:rPr lang="nl-BE" dirty="0" err="1" smtClean="0"/>
              <a:t>formation</a:t>
            </a:r>
            <a:r>
              <a:rPr lang="nl-BE" dirty="0" smtClean="0"/>
              <a:t> </a:t>
            </a:r>
            <a:r>
              <a:rPr lang="nl-BE" dirty="0" err="1" smtClean="0"/>
              <a:t>aux</a:t>
            </a:r>
            <a:r>
              <a:rPr lang="nl-BE" dirty="0" smtClean="0"/>
              <a:t> BPH</a:t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 </a:t>
            </a:r>
            <a:br>
              <a:rPr lang="nl-BE" dirty="0" smtClean="0"/>
            </a:br>
            <a:endParaRPr lang="nl-BE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20" y="6605588"/>
            <a:ext cx="8072494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44C-2193-4320-B2C5-AD98A00C16C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Contexte utilisation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- F à D </a:t>
            </a:r>
            <a:r>
              <a:rPr lang="nl-BE" dirty="0" err="1" smtClean="0"/>
              <a:t>suivie</a:t>
            </a:r>
            <a:r>
              <a:rPr lang="nl-BE" dirty="0" smtClean="0"/>
              <a:t> en </a:t>
            </a:r>
            <a:r>
              <a:rPr lang="nl-BE" dirty="0" err="1" smtClean="0"/>
              <a:t>groupe</a:t>
            </a:r>
            <a:r>
              <a:rPr lang="nl-BE" dirty="0" smtClean="0"/>
              <a:t> </a:t>
            </a:r>
            <a:r>
              <a:rPr lang="nl-BE" dirty="0" err="1" smtClean="0"/>
              <a:t>avec</a:t>
            </a:r>
            <a:r>
              <a:rPr lang="nl-BE" dirty="0" smtClean="0"/>
              <a:t> </a:t>
            </a:r>
            <a:r>
              <a:rPr lang="nl-BE" dirty="0" err="1" smtClean="0"/>
              <a:t>un</a:t>
            </a:r>
            <a:r>
              <a:rPr lang="nl-BE" dirty="0" smtClean="0"/>
              <a:t> instructeur </a:t>
            </a:r>
            <a:br>
              <a:rPr lang="nl-BE" dirty="0" smtClean="0"/>
            </a:br>
            <a:r>
              <a:rPr lang="nl-BE" dirty="0" smtClean="0"/>
              <a:t>- </a:t>
            </a:r>
            <a:r>
              <a:rPr lang="nl-BE" dirty="0" err="1" smtClean="0"/>
              <a:t>Articulation</a:t>
            </a:r>
            <a:r>
              <a:rPr lang="nl-BE" dirty="0" smtClean="0"/>
              <a:t> </a:t>
            </a:r>
            <a:r>
              <a:rPr lang="nl-BE" dirty="0" err="1" smtClean="0"/>
              <a:t>avec</a:t>
            </a:r>
            <a:r>
              <a:rPr lang="nl-BE" dirty="0" smtClean="0"/>
              <a:t> </a:t>
            </a:r>
            <a:r>
              <a:rPr lang="nl-BE" dirty="0" err="1" smtClean="0"/>
              <a:t>formation</a:t>
            </a:r>
            <a:r>
              <a:rPr lang="nl-BE" dirty="0" smtClean="0"/>
              <a:t> </a:t>
            </a:r>
            <a:r>
              <a:rPr lang="nl-BE" dirty="0" err="1" smtClean="0"/>
              <a:t>présentielle</a:t>
            </a:r>
            <a:r>
              <a:rPr lang="nl-BE" dirty="0" smtClean="0"/>
              <a:t> : </a:t>
            </a:r>
            <a:r>
              <a:rPr lang="nl-BE" dirty="0" err="1" smtClean="0"/>
              <a:t>blended</a:t>
            </a:r>
            <a:r>
              <a:rPr lang="nl-BE" dirty="0" smtClean="0"/>
              <a:t> </a:t>
            </a:r>
            <a:r>
              <a:rPr lang="nl-BE" dirty="0" err="1" smtClean="0"/>
              <a:t>learning</a:t>
            </a:r>
            <a:r>
              <a:rPr lang="nl-BE" dirty="0" smtClean="0"/>
              <a:t>: fait suite à </a:t>
            </a:r>
            <a:r>
              <a:rPr lang="nl-BE" dirty="0" err="1" smtClean="0"/>
              <a:t>une</a:t>
            </a:r>
            <a:r>
              <a:rPr lang="nl-BE" dirty="0" smtClean="0"/>
              <a:t> </a:t>
            </a:r>
            <a:r>
              <a:rPr lang="nl-BE" dirty="0" err="1" smtClean="0"/>
              <a:t>formation</a:t>
            </a:r>
            <a:r>
              <a:rPr lang="nl-BE" dirty="0" smtClean="0"/>
              <a:t> BPH </a:t>
            </a:r>
            <a:r>
              <a:rPr lang="nl-BE" dirty="0" err="1" smtClean="0"/>
              <a:t>présentielle</a:t>
            </a:r>
            <a:r>
              <a:rPr lang="nl-BE" dirty="0" smtClean="0"/>
              <a:t> en </a:t>
            </a:r>
            <a:r>
              <a:rPr lang="nl-BE" dirty="0" err="1" smtClean="0"/>
              <a:t>groupe</a:t>
            </a:r>
            <a:r>
              <a:rPr lang="nl-BE" dirty="0" smtClean="0"/>
              <a:t> (</a:t>
            </a:r>
            <a:r>
              <a:rPr lang="nl-BE" dirty="0" err="1" smtClean="0"/>
              <a:t>laquelle</a:t>
            </a:r>
            <a:r>
              <a:rPr lang="nl-BE" dirty="0" smtClean="0"/>
              <a:t> </a:t>
            </a:r>
            <a:r>
              <a:rPr lang="nl-BE" dirty="0" err="1" smtClean="0"/>
              <a:t>contextualise</a:t>
            </a:r>
            <a:r>
              <a:rPr lang="nl-BE" dirty="0" smtClean="0"/>
              <a:t> </a:t>
            </a:r>
            <a:r>
              <a:rPr lang="nl-BE" dirty="0" err="1" smtClean="0"/>
              <a:t>l’hygiène</a:t>
            </a:r>
            <a:r>
              <a:rPr lang="nl-BE" dirty="0" smtClean="0"/>
              <a:t> : </a:t>
            </a:r>
            <a:r>
              <a:rPr lang="nl-BE" dirty="0" err="1" smtClean="0"/>
              <a:t>cadre</a:t>
            </a:r>
            <a:r>
              <a:rPr lang="nl-BE" dirty="0" smtClean="0"/>
              <a:t> </a:t>
            </a:r>
            <a:r>
              <a:rPr lang="nl-BE" dirty="0" err="1" smtClean="0"/>
              <a:t>légal</a:t>
            </a:r>
            <a:r>
              <a:rPr lang="nl-BE" dirty="0" smtClean="0"/>
              <a:t>, microbiologie, </a:t>
            </a:r>
            <a:r>
              <a:rPr lang="nl-BE" dirty="0" err="1" smtClean="0"/>
              <a:t>intoxications</a:t>
            </a:r>
            <a:r>
              <a:rPr lang="nl-BE" dirty="0" smtClean="0"/>
              <a:t> </a:t>
            </a:r>
            <a:r>
              <a:rPr lang="nl-BE" dirty="0" err="1" smtClean="0"/>
              <a:t>alimentaires</a:t>
            </a:r>
            <a:r>
              <a:rPr lang="nl-BE" dirty="0" smtClean="0"/>
              <a:t>,...) </a:t>
            </a:r>
            <a:br>
              <a:rPr lang="nl-BE" dirty="0" smtClean="0"/>
            </a:br>
            <a:r>
              <a:rPr lang="nl-BE" sz="1600" dirty="0" smtClean="0"/>
              <a:t/>
            </a:r>
            <a:br>
              <a:rPr lang="nl-BE" sz="1600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85852" y="6605588"/>
            <a:ext cx="6929486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44C-2193-4320-B2C5-AD98A00C16CD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BE" dirty="0" smtClean="0"/>
              <a:t> </a:t>
            </a:r>
            <a:endParaRPr lang="nl-BE" dirty="0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Méthode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sz="2800" dirty="0" smtClean="0"/>
              <a:t>Enjeu: faire adopter de bons comportements / améliorer par des personnes peu qualifiées (parfois peu alphabétisées, allochtones maîtrisant mal le FR,...) </a:t>
            </a:r>
            <a:r>
              <a:rPr lang="nl-BE" sz="2800" dirty="0" smtClean="0">
                <a:sym typeface="Wingdings" pitchFamily="2" charset="2"/>
              </a:rPr>
              <a:t></a:t>
            </a:r>
          </a:p>
          <a:p>
            <a:pPr>
              <a:buFont typeface="Arial" pitchFamily="34" charset="0"/>
              <a:buChar char="•"/>
            </a:pPr>
            <a:r>
              <a:rPr lang="nl-BE" sz="2800" dirty="0" smtClean="0"/>
              <a:t>textes courts; pas de théorie</a:t>
            </a:r>
          </a:p>
          <a:p>
            <a:r>
              <a:rPr lang="nl-BE" sz="2800" dirty="0" smtClean="0"/>
              <a:t>axé sur les bons gestes</a:t>
            </a:r>
          </a:p>
          <a:p>
            <a:r>
              <a:rPr lang="nl-BE" sz="2800" dirty="0" smtClean="0"/>
              <a:t>dessins, pictogrammes + photos et vidéos</a:t>
            </a:r>
            <a:br>
              <a:rPr lang="nl-BE" sz="2800" dirty="0" smtClean="0"/>
            </a:br>
            <a:r>
              <a:rPr lang="nl-BE" sz="2800" dirty="0" smtClean="0"/>
              <a:t>	 tirées d’entreprises</a:t>
            </a:r>
          </a:p>
          <a:p>
            <a:r>
              <a:rPr lang="nl-BE" sz="2800" dirty="0" smtClean="0"/>
              <a:t>nombreux exercices + un exercice récapitulatif + un test de validation </a:t>
            </a:r>
            <a:br>
              <a:rPr lang="nl-BE" sz="2800" dirty="0" smtClean="0"/>
            </a:br>
            <a:r>
              <a:rPr lang="nl-BE" sz="2800" dirty="0" smtClean="0"/>
              <a:t/>
            </a:r>
            <a:br>
              <a:rPr lang="nl-BE" sz="2800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20" y="6605588"/>
            <a:ext cx="8072494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44C-2193-4320-B2C5-AD98A00C16C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 smtClean="0"/>
              <a:t>Tour de table</a:t>
            </a:r>
            <a:br>
              <a:rPr lang="nl-BE" sz="4000" dirty="0" smtClean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> 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nl-BE" b="1" dirty="0" err="1" smtClean="0"/>
              <a:t>Présentation</a:t>
            </a:r>
            <a:r>
              <a:rPr lang="nl-BE" b="1" dirty="0" smtClean="0"/>
              <a:t>  </a:t>
            </a: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3600" dirty="0" smtClean="0"/>
              <a:t/>
            </a:r>
            <a:br>
              <a:rPr lang="nl-BE" sz="3600" dirty="0" smtClean="0"/>
            </a:br>
            <a:r>
              <a:rPr lang="nl-BE" sz="3600" dirty="0" smtClean="0"/>
              <a:t>* nom, prénom</a:t>
            </a:r>
            <a:br>
              <a:rPr lang="nl-BE" sz="3600" dirty="0" smtClean="0"/>
            </a:br>
            <a:r>
              <a:rPr lang="nl-BE" sz="3600" dirty="0" smtClean="0"/>
              <a:t/>
            </a:r>
            <a:br>
              <a:rPr lang="nl-BE" sz="3600" dirty="0" smtClean="0"/>
            </a:br>
            <a:r>
              <a:rPr lang="nl-BE" sz="3600" dirty="0" smtClean="0"/>
              <a:t>* entreprise (nom,activité, taille)</a:t>
            </a:r>
            <a:br>
              <a:rPr lang="nl-BE" sz="3600" dirty="0" smtClean="0"/>
            </a:br>
            <a:r>
              <a:rPr lang="nl-BE" sz="3600" dirty="0" smtClean="0"/>
              <a:t/>
            </a:r>
            <a:br>
              <a:rPr lang="nl-BE" sz="3600" dirty="0" smtClean="0"/>
            </a:br>
            <a:r>
              <a:rPr lang="nl-BE" sz="3600" dirty="0" smtClean="0"/>
              <a:t>* </a:t>
            </a:r>
            <a:r>
              <a:rPr lang="nl-BE" sz="3600" dirty="0" err="1" smtClean="0"/>
              <a:t>fonction</a:t>
            </a:r>
            <a:r>
              <a:rPr lang="nl-BE" sz="3600" dirty="0" smtClean="0"/>
              <a:t/>
            </a:r>
            <a:br>
              <a:rPr lang="nl-BE" sz="3600" dirty="0" smtClean="0"/>
            </a:br>
            <a:endParaRPr lang="nl-BE" sz="3600" dirty="0" smtClean="0"/>
          </a:p>
          <a:p>
            <a:pPr>
              <a:lnSpc>
                <a:spcPct val="80000"/>
              </a:lnSpc>
              <a:buNone/>
            </a:pPr>
            <a:r>
              <a:rPr lang="nl-BE" sz="3600" dirty="0" smtClean="0"/>
              <a:t>	* </a:t>
            </a:r>
            <a:r>
              <a:rPr lang="nl-BE" dirty="0" smtClean="0"/>
              <a:t>déjà </a:t>
            </a:r>
            <a:r>
              <a:rPr lang="nl-BE" dirty="0" err="1" smtClean="0"/>
              <a:t>organisé</a:t>
            </a:r>
            <a:r>
              <a:rPr lang="nl-BE" dirty="0" smtClean="0"/>
              <a:t> / </a:t>
            </a:r>
            <a:r>
              <a:rPr lang="nl-BE" dirty="0" err="1" smtClean="0"/>
              <a:t>animé</a:t>
            </a:r>
            <a:r>
              <a:rPr lang="nl-BE" dirty="0" smtClean="0"/>
              <a:t> </a:t>
            </a:r>
            <a:r>
              <a:rPr lang="nl-BE" dirty="0" err="1" smtClean="0"/>
              <a:t>personnellement</a:t>
            </a:r>
            <a:r>
              <a:rPr lang="nl-BE" dirty="0" smtClean="0"/>
              <a:t> des </a:t>
            </a:r>
            <a:r>
              <a:rPr lang="nl-BE" dirty="0" err="1" smtClean="0"/>
              <a:t>sessions</a:t>
            </a:r>
            <a:r>
              <a:rPr lang="nl-BE" dirty="0" smtClean="0"/>
              <a:t> en interne ?</a:t>
            </a:r>
            <a:r>
              <a:rPr lang="nl-BE" sz="3600" dirty="0" smtClean="0"/>
              <a:t/>
            </a:r>
            <a:br>
              <a:rPr lang="nl-BE" sz="3600" dirty="0" smtClean="0"/>
            </a:br>
            <a:r>
              <a:rPr lang="nl-BE" sz="2400" dirty="0" smtClean="0"/>
              <a:t/>
            </a:r>
            <a:br>
              <a:rPr lang="nl-BE" sz="2400" dirty="0" smtClean="0"/>
            </a:br>
            <a:endParaRPr lang="nl-BE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nl-BE" sz="2400" dirty="0"/>
              <a:t/>
            </a:r>
            <a:br>
              <a:rPr lang="nl-BE" sz="2400" dirty="0"/>
            </a:br>
            <a:endParaRPr lang="nl-BE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Limites de « La Mouche »</a:t>
            </a: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000" i="1" dirty="0" smtClean="0"/>
              <a:t>Axé uniquement sur l’apprentissage rapide des règles de base en hygiène des nouveaux collaborateurs</a:t>
            </a:r>
          </a:p>
          <a:p>
            <a:endParaRPr lang="fr-BE" sz="2000" i="1" dirty="0" smtClean="0"/>
          </a:p>
          <a:p>
            <a:r>
              <a:rPr lang="fr-BE" sz="2000" i="1" dirty="0" smtClean="0">
                <a:sym typeface="Wingdings" pitchFamily="2" charset="2"/>
              </a:rPr>
              <a:t> IFP a développé un outil « global  pour vous aider à réussir l’intégration de vos nouveaux collaborateurs sous la forme d’un site :</a:t>
            </a:r>
            <a:br>
              <a:rPr lang="fr-BE" sz="2000" i="1" dirty="0" smtClean="0">
                <a:sym typeface="Wingdings" pitchFamily="2" charset="2"/>
              </a:rPr>
            </a:br>
            <a:r>
              <a:rPr lang="fr-BE" sz="2000" i="1" dirty="0" smtClean="0">
                <a:solidFill>
                  <a:srgbClr val="C00000"/>
                </a:solidFill>
                <a:sym typeface="Wingdings" pitchFamily="2" charset="2"/>
                <a:hlinkClick r:id="rId2"/>
              </a:rPr>
              <a:t>www.accueilefficace.be</a:t>
            </a:r>
            <a:endParaRPr lang="fr-BE" sz="2000" i="1" dirty="0" smtClean="0">
              <a:solidFill>
                <a:srgbClr val="C00000"/>
              </a:solidFill>
              <a:sym typeface="Wingdings" pitchFamily="2" charset="2"/>
            </a:endParaRPr>
          </a:p>
          <a:p>
            <a:endParaRPr lang="fr-BE" sz="2000" i="1" dirty="0" smtClean="0"/>
          </a:p>
          <a:p>
            <a:r>
              <a:rPr lang="fr-BE" sz="2000" i="1" dirty="0" smtClean="0"/>
              <a:t>Limité aux BPH de base (donc essentiellement pour des nouveaux collaborateurs / des intérimaires / des étudiants jobistes / …)</a:t>
            </a:r>
          </a:p>
          <a:p>
            <a:r>
              <a:rPr lang="fr-BE" sz="2000" i="1" dirty="0" smtClean="0"/>
              <a:t>Outil de formation standard </a:t>
            </a:r>
            <a:r>
              <a:rPr lang="fr-BE" sz="2000" i="1" dirty="0" smtClean="0">
                <a:sym typeface="Wingdings" pitchFamily="2" charset="2"/>
              </a:rPr>
              <a:t> </a:t>
            </a:r>
            <a:r>
              <a:rPr lang="fr-BE" sz="2000" i="1" dirty="0" smtClean="0"/>
              <a:t>pas d’adaptation de contenu possible, ni en termes de contenu, ni en termes de </a:t>
            </a:r>
            <a:r>
              <a:rPr lang="fr-BE" sz="2000" i="1" dirty="0" err="1" smtClean="0"/>
              <a:t>contextualisation</a:t>
            </a:r>
            <a:endParaRPr lang="fr-BE" sz="2000" i="1" dirty="0" smtClean="0"/>
          </a:p>
          <a:p>
            <a:endParaRPr lang="fr-BE" sz="2000" i="1" dirty="0" smtClean="0"/>
          </a:p>
          <a:p>
            <a:pPr>
              <a:buNone/>
            </a:pPr>
            <a:r>
              <a:rPr lang="fr-BE" sz="2000" i="1" dirty="0" smtClean="0">
                <a:sym typeface="Wingdings" pitchFamily="2" charset="2"/>
              </a:rPr>
              <a:t> alternative: projet (en développement</a:t>
            </a:r>
            <a:r>
              <a:rPr lang="fr-BE" sz="2000" i="1" dirty="0" smtClean="0">
                <a:solidFill>
                  <a:srgbClr val="C00000"/>
                </a:solidFill>
                <a:sym typeface="Wingdings" pitchFamily="2" charset="2"/>
              </a:rPr>
              <a:t>): « CHARME »</a:t>
            </a:r>
            <a:endParaRPr lang="fr-BE" sz="2000" i="1" dirty="0" smtClean="0">
              <a:solidFill>
                <a:srgbClr val="C00000"/>
              </a:solidFill>
            </a:endParaRPr>
          </a:p>
          <a:p>
            <a:endParaRPr lang="fr-BE" sz="2000" i="1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Projet « CHARME »</a:t>
            </a:r>
            <a:endParaRPr lang="fr-BE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b="1" u="sng" dirty="0" smtClean="0"/>
              <a:t>C</a:t>
            </a:r>
            <a:r>
              <a:rPr lang="fr-FR" sz="2000" dirty="0" smtClean="0"/>
              <a:t>ours d’</a:t>
            </a:r>
            <a:r>
              <a:rPr lang="fr-FR" sz="2000" b="1" u="sng" dirty="0" smtClean="0"/>
              <a:t>H</a:t>
            </a:r>
            <a:r>
              <a:rPr lang="fr-FR" sz="2000" dirty="0" smtClean="0"/>
              <a:t>ygiène </a:t>
            </a:r>
            <a:r>
              <a:rPr lang="fr-FR" sz="2000" b="1" u="sng" dirty="0" smtClean="0"/>
              <a:t>A</a:t>
            </a:r>
            <a:r>
              <a:rPr lang="fr-FR" sz="2000" dirty="0" smtClean="0"/>
              <a:t>dapté aux </a:t>
            </a:r>
            <a:r>
              <a:rPr lang="fr-FR" sz="2000" b="1" u="sng" dirty="0" smtClean="0"/>
              <a:t>R</a:t>
            </a:r>
            <a:r>
              <a:rPr lang="fr-FR" sz="2000" dirty="0" smtClean="0"/>
              <a:t>ègles de </a:t>
            </a:r>
            <a:r>
              <a:rPr lang="fr-FR" sz="2000" b="1" u="sng" dirty="0" smtClean="0"/>
              <a:t>M</a:t>
            </a:r>
            <a:r>
              <a:rPr lang="fr-FR" sz="2000" dirty="0" smtClean="0"/>
              <a:t>on </a:t>
            </a:r>
            <a:r>
              <a:rPr lang="fr-FR" sz="2000" b="1" u="sng" dirty="0" smtClean="0"/>
              <a:t>E</a:t>
            </a:r>
            <a:r>
              <a:rPr lang="fr-FR" sz="2000" dirty="0" smtClean="0"/>
              <a:t>ntreprise</a:t>
            </a:r>
          </a:p>
          <a:p>
            <a:r>
              <a:rPr lang="fr-FR" sz="2000" dirty="0" smtClean="0"/>
              <a:t>Projet Déposé par </a:t>
            </a:r>
            <a:r>
              <a:rPr lang="fr-FR" sz="2000" dirty="0" err="1" smtClean="0"/>
              <a:t>Epicuris</a:t>
            </a:r>
            <a:r>
              <a:rPr lang="fr-FR" sz="2000" dirty="0" smtClean="0"/>
              <a:t> dans le cadre des appels à projets </a:t>
            </a:r>
            <a:r>
              <a:rPr lang="fr-FR" sz="2000" dirty="0" err="1" smtClean="0"/>
              <a:t>Wagralim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BE" sz="2000" dirty="0" smtClean="0"/>
              <a:t>Formation </a:t>
            </a:r>
            <a:r>
              <a:rPr lang="fr-BE" sz="2000" b="1" dirty="0" smtClean="0"/>
              <a:t>e-</a:t>
            </a:r>
            <a:r>
              <a:rPr lang="fr-BE" sz="2000" b="1" dirty="0" err="1" smtClean="0"/>
              <a:t>learning</a:t>
            </a:r>
            <a:r>
              <a:rPr lang="fr-BE" sz="2000" dirty="0" smtClean="0"/>
              <a:t> en hygiène / qualité, </a:t>
            </a:r>
            <a:br>
              <a:rPr lang="fr-BE" sz="2000" dirty="0" smtClean="0"/>
            </a:br>
            <a:r>
              <a:rPr lang="fr-BE" sz="2000" dirty="0" smtClean="0"/>
              <a:t>* un module de base standard, plus complet que « La 	Mouche », basé sur des non conformités  courantes  en 	matière d'hygiène (audits, plaintes clients,...), </a:t>
            </a:r>
            <a:br>
              <a:rPr lang="fr-BE" sz="2000" dirty="0" smtClean="0"/>
            </a:br>
            <a:r>
              <a:rPr lang="fr-BE" sz="2000" dirty="0" smtClean="0"/>
              <a:t>* adaptable en termes de contenu (règles d’hygiène, de qualité,…) 	et de support didactique (photos, vidéos,…spécifiques à 	l’entreprise !)</a:t>
            </a:r>
            <a:br>
              <a:rPr lang="fr-BE" sz="2000" dirty="0" smtClean="0"/>
            </a:br>
            <a:r>
              <a:rPr lang="fr-BE" sz="2000" dirty="0" smtClean="0"/>
              <a:t>* permettant d’assurer un </a:t>
            </a:r>
            <a:r>
              <a:rPr lang="fr-BE" sz="2000" dirty="0" err="1" smtClean="0"/>
              <a:t>reporting</a:t>
            </a:r>
            <a:r>
              <a:rPr lang="fr-BE" sz="2000" dirty="0" smtClean="0"/>
              <a:t> détaillé des compétences 	maîtrisées par chaque travailleur.</a:t>
            </a:r>
          </a:p>
          <a:p>
            <a:endParaRPr lang="fr-BE" sz="2000" dirty="0" smtClean="0"/>
          </a:p>
          <a:p>
            <a:r>
              <a:rPr lang="fr-BE" sz="2000" dirty="0" smtClean="0"/>
              <a:t>Adaptation sur mesure payante: ….</a:t>
            </a:r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pPr>
              <a:buNone/>
            </a:pPr>
            <a:endParaRPr lang="fr-BE" sz="2000" i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596" y="6605588"/>
            <a:ext cx="8001056" cy="279400"/>
          </a:xfrm>
        </p:spPr>
        <p:txBody>
          <a:bodyPr/>
          <a:lstStyle/>
          <a:p>
            <a:r>
              <a:rPr lang="fr-BE" dirty="0" smtClean="0"/>
              <a:t>Formation et l'e-</a:t>
            </a:r>
            <a:r>
              <a:rPr lang="fr-BE" dirty="0" err="1" smtClean="0"/>
              <a:t>learning</a:t>
            </a:r>
            <a:r>
              <a:rPr lang="fr-BE" dirty="0" smtClean="0"/>
              <a:t> dans la stratégie des pôles de compétitivité wallons  - 01/12/2010 - AWT</a:t>
            </a:r>
            <a:endParaRPr lang="en-US" dirty="0"/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597650"/>
            <a:ext cx="2133600" cy="279400"/>
          </a:xfrm>
        </p:spPr>
        <p:txBody>
          <a:bodyPr/>
          <a:lstStyle/>
          <a:p>
            <a:fld id="{751FD44C-2193-4320-B2C5-AD98A00C16CD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Clôture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l-BE" dirty="0" smtClean="0"/>
              <a:t>Votre </a:t>
            </a:r>
            <a:r>
              <a:rPr lang="nl-BE" dirty="0"/>
              <a:t>évaluation de cet </a:t>
            </a:r>
            <a:r>
              <a:rPr lang="nl-BE" dirty="0" smtClean="0"/>
              <a:t>atelier</a:t>
            </a:r>
            <a:br>
              <a:rPr lang="nl-BE" dirty="0" smtClean="0"/>
            </a:br>
            <a:endParaRPr lang="nl-BE" dirty="0"/>
          </a:p>
          <a:p>
            <a:pPr>
              <a:lnSpc>
                <a:spcPct val="90000"/>
              </a:lnSpc>
            </a:pPr>
            <a:r>
              <a:rPr lang="nl-BE" dirty="0" smtClean="0"/>
              <a:t>Merci </a:t>
            </a:r>
            <a:r>
              <a:rPr lang="nl-BE" dirty="0"/>
              <a:t>de votre présence et collaboration </a:t>
            </a:r>
            <a:r>
              <a:rPr lang="nl-BE" dirty="0" smtClean="0"/>
              <a:t>!</a:t>
            </a:r>
            <a:br>
              <a:rPr lang="nl-BE" dirty="0" smtClean="0"/>
            </a:br>
            <a:endParaRPr lang="nl-BE" dirty="0"/>
          </a:p>
          <a:p>
            <a:pPr>
              <a:lnSpc>
                <a:spcPct val="90000"/>
              </a:lnSpc>
            </a:pPr>
            <a:endParaRPr lang="nl-BE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72272"/>
            <a:ext cx="2133600" cy="279400"/>
          </a:xfrm>
        </p:spPr>
        <p:txBody>
          <a:bodyPr/>
          <a:lstStyle/>
          <a:p>
            <a:r>
              <a:rPr lang="en-US" dirty="0" smtClean="0"/>
              <a:t>01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 smtClean="0"/>
              <a:t>1ère </a:t>
            </a:r>
            <a:r>
              <a:rPr lang="nl-BE" sz="4000" dirty="0" err="1" smtClean="0"/>
              <a:t>partie</a:t>
            </a:r>
            <a:r>
              <a:rPr lang="nl-BE" sz="4000" dirty="0" smtClean="0"/>
              <a:t>: </a:t>
            </a:r>
            <a:r>
              <a:rPr lang="nl-BE" sz="4000" dirty="0" err="1" smtClean="0"/>
              <a:t>formation</a:t>
            </a:r>
            <a:r>
              <a:rPr lang="nl-BE" sz="4000" dirty="0" smtClean="0"/>
              <a:t> </a:t>
            </a:r>
            <a:r>
              <a:rPr lang="nl-BE" sz="4000" dirty="0" err="1" smtClean="0"/>
              <a:t>aux</a:t>
            </a:r>
            <a:r>
              <a:rPr lang="nl-BE" sz="4000" dirty="0" smtClean="0"/>
              <a:t> BPH </a:t>
            </a:r>
            <a:r>
              <a:rPr lang="nl-BE" sz="4000" dirty="0" err="1" smtClean="0"/>
              <a:t>par</a:t>
            </a:r>
            <a:r>
              <a:rPr lang="nl-BE" sz="4000" dirty="0" smtClean="0"/>
              <a:t> </a:t>
            </a:r>
            <a:r>
              <a:rPr lang="nl-BE" sz="4000" dirty="0" err="1" smtClean="0"/>
              <a:t>un</a:t>
            </a:r>
            <a:r>
              <a:rPr lang="nl-BE" sz="4000" dirty="0" smtClean="0"/>
              <a:t> formateur interne </a:t>
            </a:r>
            <a:br>
              <a:rPr lang="nl-BE" sz="4000" dirty="0" smtClean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> 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nl-BE" sz="2400" dirty="0" smtClean="0"/>
          </a:p>
          <a:p>
            <a:r>
              <a:rPr lang="fr-BE" sz="2400" b="1" dirty="0" smtClean="0"/>
              <a:t>Formateur interne ou externe à l’entreprise ?</a:t>
            </a:r>
            <a:br>
              <a:rPr lang="fr-BE" sz="2400" b="1" dirty="0" smtClean="0"/>
            </a:br>
            <a:endParaRPr lang="nl-BE" sz="2400" dirty="0" smtClean="0"/>
          </a:p>
          <a:p>
            <a:pPr>
              <a:buNone/>
            </a:pPr>
            <a:r>
              <a:rPr lang="fr-FR" sz="1600" b="1" dirty="0" smtClean="0"/>
              <a:t>Avantages et inconvénients d’un formateur interne vs. un formateur externe</a:t>
            </a:r>
          </a:p>
          <a:p>
            <a:pPr>
              <a:buNone/>
            </a:pPr>
            <a:endParaRPr lang="nl-BE" sz="1600" dirty="0" smtClean="0"/>
          </a:p>
          <a:p>
            <a:pPr>
              <a:buNone/>
            </a:pPr>
            <a:r>
              <a:rPr lang="fr-FR" sz="1600" b="1" dirty="0" smtClean="0"/>
              <a:t>Selon vous ?</a:t>
            </a:r>
          </a:p>
          <a:p>
            <a:endParaRPr lang="nl-BE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nl-BE" sz="2400" dirty="0"/>
              <a:t/>
            </a:r>
            <a:br>
              <a:rPr lang="nl-BE" sz="2400" dirty="0"/>
            </a:br>
            <a:endParaRPr lang="nl-BE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 smtClean="0"/>
              <a:t>1ère </a:t>
            </a:r>
            <a:r>
              <a:rPr lang="nl-BE" sz="4000" dirty="0" err="1" smtClean="0"/>
              <a:t>partie</a:t>
            </a:r>
            <a:r>
              <a:rPr lang="nl-BE" sz="4000" dirty="0" smtClean="0"/>
              <a:t>: </a:t>
            </a:r>
            <a:r>
              <a:rPr lang="nl-BE" sz="4000" dirty="0" err="1" smtClean="0"/>
              <a:t>formation</a:t>
            </a:r>
            <a:r>
              <a:rPr lang="nl-BE" sz="4000" dirty="0" smtClean="0"/>
              <a:t> </a:t>
            </a:r>
            <a:r>
              <a:rPr lang="nl-BE" sz="4000" dirty="0" err="1" smtClean="0"/>
              <a:t>aux</a:t>
            </a:r>
            <a:r>
              <a:rPr lang="nl-BE" sz="4000" dirty="0" smtClean="0"/>
              <a:t> BPH </a:t>
            </a:r>
            <a:r>
              <a:rPr lang="nl-BE" sz="4000" dirty="0" err="1" smtClean="0"/>
              <a:t>par</a:t>
            </a:r>
            <a:r>
              <a:rPr lang="nl-BE" sz="4000" dirty="0" smtClean="0"/>
              <a:t> </a:t>
            </a:r>
            <a:r>
              <a:rPr lang="nl-BE" sz="4000" dirty="0" err="1" smtClean="0"/>
              <a:t>un</a:t>
            </a:r>
            <a:r>
              <a:rPr lang="nl-BE" sz="4000" dirty="0" smtClean="0"/>
              <a:t> formateur interne </a:t>
            </a:r>
            <a:br>
              <a:rPr lang="nl-BE" sz="4000" dirty="0" smtClean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> 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nl-BE" sz="2400" dirty="0" smtClean="0"/>
              <a:t/>
            </a:r>
            <a:br>
              <a:rPr lang="nl-BE" sz="2400" dirty="0" smtClean="0"/>
            </a:br>
            <a:endParaRPr lang="nl-BE" sz="2400" dirty="0" smtClean="0"/>
          </a:p>
          <a:p>
            <a:pPr>
              <a:buNone/>
            </a:pPr>
            <a:r>
              <a:rPr lang="fr-FR" sz="1600" b="1" dirty="0" smtClean="0"/>
              <a:t>Avantages d’un formateur interne:</a:t>
            </a:r>
            <a:endParaRPr lang="nl-BE" sz="1600" dirty="0" smtClean="0"/>
          </a:p>
          <a:p>
            <a:pPr lvl="0"/>
            <a:r>
              <a:rPr lang="fr-FR" sz="1400" dirty="0" smtClean="0"/>
              <a:t>Connaît l’entreprise </a:t>
            </a:r>
            <a:r>
              <a:rPr lang="fr-FR" sz="1400" dirty="0" smtClean="0">
                <a:sym typeface="Wingdings" pitchFamily="2" charset="2"/>
              </a:rPr>
              <a:t> </a:t>
            </a:r>
            <a:r>
              <a:rPr lang="fr-FR" sz="1400" dirty="0" smtClean="0"/>
              <a:t>peut accompagner dans le choix de solutions réalistes et applicables </a:t>
            </a:r>
            <a:endParaRPr lang="nl-BE" sz="1400" dirty="0" smtClean="0"/>
          </a:p>
          <a:p>
            <a:pPr lvl="0"/>
            <a:r>
              <a:rPr lang="fr-FR" sz="1400" dirty="0" smtClean="0"/>
              <a:t>Possibilité d’impliquer les participants / collègues / ligne hiérarchique dans la préparation</a:t>
            </a:r>
            <a:endParaRPr lang="nl-BE" sz="1400" dirty="0" smtClean="0"/>
          </a:p>
          <a:p>
            <a:pPr lvl="0"/>
            <a:r>
              <a:rPr lang="fr-FR" sz="1400" dirty="0" smtClean="0"/>
              <a:t>Coût  moins élevé qu’un formateur externe</a:t>
            </a:r>
          </a:p>
          <a:p>
            <a:pPr lvl="0"/>
            <a:r>
              <a:rPr lang="fr-FR" sz="1400" dirty="0" smtClean="0"/>
              <a:t>Organisation plus flexible pour organiser des sessions courtes et ciblées sur des petits groupes</a:t>
            </a:r>
            <a:br>
              <a:rPr lang="fr-FR" sz="1400" dirty="0" smtClean="0"/>
            </a:br>
            <a:endParaRPr lang="nl-BE" sz="1400" dirty="0" smtClean="0"/>
          </a:p>
          <a:p>
            <a:pPr>
              <a:buNone/>
            </a:pPr>
            <a:r>
              <a:rPr lang="fr-FR" sz="1600" b="1" dirty="0" smtClean="0"/>
              <a:t>Inconvénients</a:t>
            </a:r>
          </a:p>
          <a:p>
            <a:r>
              <a:rPr lang="fr-FR" sz="1400" dirty="0" smtClean="0"/>
              <a:t>Pas nécessairement un professionnel de la formation</a:t>
            </a:r>
            <a:endParaRPr lang="nl-BE" sz="1400" dirty="0" smtClean="0"/>
          </a:p>
          <a:p>
            <a:pPr lvl="0"/>
            <a:r>
              <a:rPr lang="fr-FR" sz="1400" dirty="0" smtClean="0"/>
              <a:t>Peut manquer de recul et d’objectivité</a:t>
            </a:r>
            <a:endParaRPr lang="nl-BE" sz="1400" dirty="0" smtClean="0"/>
          </a:p>
          <a:p>
            <a:pPr lvl="0"/>
            <a:r>
              <a:rPr lang="fr-FR" sz="1400" dirty="0" smtClean="0"/>
              <a:t>Peut manquer de temps pour préparer sa formation</a:t>
            </a:r>
            <a:endParaRPr lang="nl-BE" sz="1400" dirty="0" smtClean="0"/>
          </a:p>
          <a:p>
            <a:pPr lvl="0"/>
            <a:r>
              <a:rPr lang="fr-FR" sz="1400" dirty="0" smtClean="0"/>
              <a:t>Ne bénéficie pas de la crédibilité  accordée a priori à un « expert » externe</a:t>
            </a:r>
            <a:endParaRPr lang="nl-BE" sz="1400" dirty="0" smtClean="0"/>
          </a:p>
          <a:p>
            <a:pPr>
              <a:lnSpc>
                <a:spcPct val="80000"/>
              </a:lnSpc>
              <a:buNone/>
            </a:pPr>
            <a:r>
              <a:rPr lang="nl-BE" sz="2400" dirty="0" smtClean="0"/>
              <a:t/>
            </a:r>
            <a:br>
              <a:rPr lang="nl-BE" sz="2400" dirty="0" smtClean="0"/>
            </a:br>
            <a:r>
              <a:rPr lang="nl-BE" sz="2400" dirty="0" smtClean="0">
                <a:sym typeface="Wingdings" pitchFamily="2" charset="2"/>
              </a:rPr>
              <a:t> </a:t>
            </a:r>
            <a:r>
              <a:rPr lang="nl-BE" sz="2400" dirty="0" err="1" smtClean="0">
                <a:sym typeface="Wingdings" pitchFamily="2" charset="2"/>
              </a:rPr>
              <a:t>idéal</a:t>
            </a:r>
            <a:r>
              <a:rPr lang="nl-BE" sz="2400" dirty="0" smtClean="0">
                <a:sym typeface="Wingdings" pitchFamily="2" charset="2"/>
              </a:rPr>
              <a:t>: </a:t>
            </a:r>
            <a:r>
              <a:rPr lang="nl-BE" sz="2400" dirty="0" err="1" smtClean="0">
                <a:sym typeface="Wingdings" pitchFamily="2" charset="2"/>
              </a:rPr>
              <a:t>alternance</a:t>
            </a:r>
            <a:r>
              <a:rPr lang="nl-BE" sz="2400" dirty="0" smtClean="0">
                <a:sym typeface="Wingdings" pitchFamily="2" charset="2"/>
              </a:rPr>
              <a:t> !</a:t>
            </a:r>
            <a:endParaRPr lang="nl-BE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nl-BE" sz="2400" dirty="0"/>
              <a:t/>
            </a:r>
            <a:br>
              <a:rPr lang="nl-BE" sz="2400" dirty="0"/>
            </a:br>
            <a:endParaRPr lang="nl-BE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3600" i="1" dirty="0" err="1" smtClean="0"/>
              <a:t>Formation</a:t>
            </a:r>
            <a:r>
              <a:rPr lang="nl-BE" sz="3600" i="1" dirty="0" smtClean="0"/>
              <a:t> </a:t>
            </a:r>
            <a:r>
              <a:rPr lang="nl-BE" sz="3600" i="1" dirty="0" err="1" smtClean="0"/>
              <a:t>ou</a:t>
            </a:r>
            <a:r>
              <a:rPr lang="nl-BE" sz="3600" i="1" dirty="0" smtClean="0"/>
              <a:t> </a:t>
            </a:r>
            <a:r>
              <a:rPr lang="nl-BE" sz="3600" i="1" dirty="0" err="1" smtClean="0"/>
              <a:t>sensibilisation</a:t>
            </a:r>
            <a:r>
              <a:rPr lang="nl-BE" sz="3600" i="1" dirty="0" smtClean="0"/>
              <a:t> ?</a:t>
            </a:r>
            <a:br>
              <a:rPr lang="nl-BE" sz="3600" i="1" dirty="0" smtClean="0"/>
            </a:br>
            <a:r>
              <a:rPr lang="nl-BE" sz="3600" i="1" dirty="0" err="1" smtClean="0"/>
              <a:t>Fo</a:t>
            </a:r>
            <a:r>
              <a:rPr lang="nl-BE" sz="3600" i="1" dirty="0" smtClean="0"/>
              <a:t> de base </a:t>
            </a:r>
            <a:r>
              <a:rPr lang="nl-BE" sz="3600" i="1" dirty="0" err="1" smtClean="0"/>
              <a:t>ou</a:t>
            </a:r>
            <a:r>
              <a:rPr lang="nl-BE" sz="3600" i="1" dirty="0" smtClean="0"/>
              <a:t> de </a:t>
            </a:r>
            <a:r>
              <a:rPr lang="nl-BE" sz="3600" i="1" dirty="0" err="1" smtClean="0"/>
              <a:t>perfectionnement</a:t>
            </a:r>
            <a:r>
              <a:rPr lang="nl-BE" sz="3600" i="1" dirty="0" smtClean="0"/>
              <a:t> ? </a:t>
            </a:r>
            <a:r>
              <a:rPr lang="nl-BE" sz="4000" dirty="0" smtClean="0"/>
              <a:t/>
            </a:r>
            <a:br>
              <a:rPr lang="nl-BE" sz="4000" dirty="0" smtClean="0"/>
            </a:br>
            <a:r>
              <a:rPr lang="nl-BE" sz="4000" dirty="0"/>
              <a:t/>
            </a:r>
            <a:br>
              <a:rPr lang="nl-BE" sz="4000" dirty="0"/>
            </a:br>
            <a:r>
              <a:rPr lang="nl-BE" sz="4000" dirty="0"/>
              <a:t> 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nl-BE" sz="2400" dirty="0" smtClean="0"/>
          </a:p>
          <a:p>
            <a:pPr>
              <a:lnSpc>
                <a:spcPct val="80000"/>
              </a:lnSpc>
              <a:buNone/>
            </a:pPr>
            <a:r>
              <a:rPr lang="fr-FR" sz="2400" dirty="0" smtClean="0"/>
              <a:t>Au sens strict, « sensibilisation » = rendre le collaborateur « mentalement disponible » à l’apprentissage, éveiller chez lui une motivation à l’apprentissage </a:t>
            </a:r>
          </a:p>
          <a:p>
            <a:pPr>
              <a:lnSpc>
                <a:spcPct val="80000"/>
              </a:lnSpc>
              <a:buNone/>
            </a:pPr>
            <a:r>
              <a:rPr lang="fr-FR" sz="2400" dirty="0" smtClean="0"/>
              <a:t>	AVANT même de commencer à le former.</a:t>
            </a:r>
          </a:p>
          <a:p>
            <a:pPr>
              <a:lnSpc>
                <a:spcPct val="80000"/>
              </a:lnSpc>
              <a:buNone/>
            </a:pPr>
            <a:endParaRPr lang="fr-FR" sz="2400" dirty="0" smtClean="0"/>
          </a:p>
          <a:p>
            <a:pPr>
              <a:lnSpc>
                <a:spcPct val="80000"/>
              </a:lnSpc>
              <a:buNone/>
            </a:pPr>
            <a:r>
              <a:rPr lang="fr-FR" sz="2400" dirty="0" smtClean="0"/>
              <a:t>En pratique: on ne fait de distinction…</a:t>
            </a:r>
            <a:br>
              <a:rPr lang="fr-FR" sz="2400" dirty="0" smtClean="0"/>
            </a:br>
            <a:endParaRPr lang="fr-FR" sz="2400" dirty="0" smtClean="0"/>
          </a:p>
          <a:p>
            <a:pPr>
              <a:lnSpc>
                <a:spcPct val="80000"/>
              </a:lnSpc>
              <a:buNone/>
            </a:pPr>
            <a:r>
              <a:rPr lang="fr-FR" sz="2400" dirty="0" smtClean="0"/>
              <a:t>MAIS en revanche important de distinguer:</a:t>
            </a:r>
            <a:r>
              <a:rPr lang="fr-BE" sz="2400" dirty="0" smtClean="0">
                <a:sym typeface="Wingdings" pitchFamily="2" charset="2"/>
              </a:rPr>
              <a:t> </a:t>
            </a:r>
            <a:br>
              <a:rPr lang="fr-BE" sz="2400" dirty="0" smtClean="0">
                <a:sym typeface="Wingdings" pitchFamily="2" charset="2"/>
              </a:rPr>
            </a:br>
            <a:endParaRPr lang="fr-BE" sz="24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fr-BE" sz="2400" dirty="0" smtClean="0">
                <a:sym typeface="Wingdings" pitchFamily="2" charset="2"/>
              </a:rPr>
              <a:t>sessions de base </a:t>
            </a:r>
            <a:br>
              <a:rPr lang="fr-BE" sz="2400" dirty="0" smtClean="0">
                <a:sym typeface="Wingdings" pitchFamily="2" charset="2"/>
              </a:rPr>
            </a:br>
            <a:r>
              <a:rPr lang="fr-BE" sz="2400" dirty="0" smtClean="0">
                <a:sym typeface="Wingdings" pitchFamily="2" charset="2"/>
              </a:rPr>
              <a:t>pour nouveaux collaborateurs / intérimaires / étudiants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fr-BE" sz="2400" dirty="0" smtClean="0">
                <a:sym typeface="Wingdings" pitchFamily="2" charset="2"/>
              </a:rPr>
              <a:t>sessions de rappel / approfondissement </a:t>
            </a:r>
            <a:br>
              <a:rPr lang="fr-BE" sz="2400" dirty="0" smtClean="0">
                <a:sym typeface="Wingdings" pitchFamily="2" charset="2"/>
              </a:rPr>
            </a:br>
            <a:r>
              <a:rPr lang="fr-BE" sz="2400" dirty="0" smtClean="0">
                <a:sym typeface="Wingdings" pitchFamily="2" charset="2"/>
              </a:rPr>
              <a:t>pour collaborateurs déjà initiés aux BPH 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nl-BE" sz="2400" dirty="0"/>
              <a:t/>
            </a:r>
            <a:br>
              <a:rPr lang="nl-BE" sz="2400" dirty="0"/>
            </a:br>
            <a:endParaRPr lang="nl-BE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/>
              <a:t>Comment </a:t>
            </a:r>
            <a:r>
              <a:rPr lang="en-US" sz="3200" i="1" dirty="0" err="1" smtClean="0"/>
              <a:t>sensibiliser</a:t>
            </a:r>
            <a:r>
              <a:rPr lang="en-US" sz="3200" i="1" dirty="0" smtClean="0"/>
              <a:t> (</a:t>
            </a:r>
            <a:r>
              <a:rPr lang="en-US" sz="3200" i="1" dirty="0" err="1" smtClean="0"/>
              <a:t>sens</a:t>
            </a:r>
            <a:r>
              <a:rPr lang="en-US" sz="3200" i="1" dirty="0" smtClean="0"/>
              <a:t> strict) ?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="1" i="1" dirty="0" err="1" smtClean="0"/>
              <a:t>Jouer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sur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l’émotionnel</a:t>
            </a:r>
            <a:r>
              <a:rPr lang="en-US" sz="2000" b="1" i="1" dirty="0" smtClean="0"/>
              <a:t> !</a:t>
            </a:r>
            <a:br>
              <a:rPr lang="en-US" sz="2000" b="1" i="1" dirty="0" smtClean="0"/>
            </a:br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fr-FR" sz="2400" dirty="0" smtClean="0">
                <a:sym typeface="Wingdings"/>
              </a:rPr>
              <a:t></a:t>
            </a:r>
            <a:r>
              <a:rPr lang="fr-FR" sz="2400" dirty="0" smtClean="0"/>
              <a:t> frapper les esprits avec des « images fortes » (articles de presse d’incidents, photos de contamination,…) </a:t>
            </a:r>
            <a:br>
              <a:rPr lang="fr-FR" sz="2400" dirty="0" smtClean="0"/>
            </a:br>
            <a:r>
              <a:rPr lang="fr-FR" sz="2400" dirty="0" smtClean="0">
                <a:sym typeface="Wingdings" pitchFamily="2" charset="2"/>
              </a:rPr>
              <a:t> </a:t>
            </a:r>
            <a:r>
              <a:rPr lang="fr-BE" sz="2400" dirty="0" smtClean="0"/>
              <a:t>faire le lien avec la vie « au quotidien » (ex typique : les allergies chez les enfants)</a:t>
            </a:r>
            <a:endParaRPr lang="nl-BE" sz="2400" dirty="0" smtClean="0"/>
          </a:p>
          <a:p>
            <a:endParaRPr lang="nl-BE" sz="2400" dirty="0" smtClean="0"/>
          </a:p>
          <a:p>
            <a:pPr>
              <a:buNone/>
            </a:pPr>
            <a:r>
              <a:rPr lang="fr-FR" sz="2400" dirty="0" smtClean="0"/>
              <a:t> </a:t>
            </a:r>
            <a:r>
              <a:rPr lang="fr-FR" sz="2400" u="dbl" dirty="0" smtClean="0"/>
              <a:t>E</a:t>
            </a:r>
            <a:r>
              <a:rPr lang="fr-FR" sz="2400" i="1" u="sng" dirty="0" smtClean="0"/>
              <a:t>xemples d’expériences en entreprises</a:t>
            </a:r>
            <a:endParaRPr lang="nl-BE" sz="2400" dirty="0" smtClean="0"/>
          </a:p>
          <a:p>
            <a:r>
              <a:rPr lang="fr-FR" sz="2400" i="1" dirty="0" smtClean="0"/>
              <a:t>1. utilisation de boîtes de Pétri et d’incubation de colonies après prise d’empreintes de doigts + cheveux </a:t>
            </a:r>
            <a:endParaRPr lang="nl-BE" sz="2400" dirty="0" smtClean="0"/>
          </a:p>
          <a:p>
            <a:r>
              <a:rPr lang="fr-BE" sz="2400" i="1" dirty="0" smtClean="0"/>
              <a:t>2. Kit lavage des mains avec utilisation de poudre luminescente (qui marque les endroits de la peau non désinfectés)</a:t>
            </a:r>
            <a:endParaRPr lang="en-US" sz="24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Organiser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session </a:t>
            </a:r>
            <a:br>
              <a:rPr lang="en-US" dirty="0" smtClean="0"/>
            </a:br>
            <a:r>
              <a:rPr lang="en-US" dirty="0" smtClean="0"/>
              <a:t>en </a:t>
            </a:r>
            <a:r>
              <a:rPr lang="en-US" dirty="0" err="1" smtClean="0"/>
              <a:t>pratique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 smtClean="0"/>
              <a:t>“</a:t>
            </a:r>
            <a:r>
              <a:rPr lang="en-US" sz="1600" dirty="0" err="1" smtClean="0"/>
              <a:t>vendez</a:t>
            </a:r>
            <a:r>
              <a:rPr lang="en-US" sz="1600" dirty="0" smtClean="0"/>
              <a:t> –la”  </a:t>
            </a:r>
            <a:r>
              <a:rPr lang="en-US" sz="1600" dirty="0" err="1" smtClean="0"/>
              <a:t>auprès</a:t>
            </a:r>
            <a:r>
              <a:rPr lang="en-US" sz="1600" dirty="0" smtClean="0"/>
              <a:t> de </a:t>
            </a:r>
            <a:r>
              <a:rPr lang="en-US" sz="1600" dirty="0" err="1" smtClean="0"/>
              <a:t>chaque</a:t>
            </a:r>
            <a:r>
              <a:rPr lang="en-US" sz="1600" dirty="0" smtClean="0"/>
              <a:t> </a:t>
            </a:r>
            <a:r>
              <a:rPr lang="en-US" sz="1600" dirty="0" err="1" smtClean="0"/>
              <a:t>partie</a:t>
            </a:r>
            <a:r>
              <a:rPr lang="en-US" sz="1600" dirty="0" smtClean="0"/>
              <a:t> </a:t>
            </a:r>
            <a:r>
              <a:rPr lang="en-US" sz="1600" dirty="0" err="1" smtClean="0"/>
              <a:t>concernée</a:t>
            </a:r>
            <a:r>
              <a:rPr lang="fr-FR" sz="1600" dirty="0" smtClean="0"/>
              <a:t>: la direction, le </a:t>
            </a:r>
            <a:r>
              <a:rPr lang="fr-FR" sz="1600" dirty="0" err="1" smtClean="0"/>
              <a:t>resp</a:t>
            </a:r>
            <a:r>
              <a:rPr lang="fr-FR" sz="1600" dirty="0" smtClean="0"/>
              <a:t> </a:t>
            </a:r>
            <a:r>
              <a:rPr lang="fr-FR" sz="1600" dirty="0" err="1" smtClean="0"/>
              <a:t>prod</a:t>
            </a:r>
            <a:r>
              <a:rPr lang="fr-FR" sz="1600" dirty="0" smtClean="0"/>
              <a:t>, les n+1, les travailleurs et/ou leur représentants,…</a:t>
            </a:r>
            <a:r>
              <a:rPr lang="fr-FR" sz="1600" dirty="0" smtClean="0">
                <a:solidFill>
                  <a:srgbClr val="00B050"/>
                </a:solidFill>
              </a:rPr>
              <a:t>idéalement en les impliquant dans préparation des objectifs </a:t>
            </a:r>
          </a:p>
          <a:p>
            <a:r>
              <a:rPr lang="fr-FR" sz="1600" dirty="0" smtClean="0"/>
              <a:t>Communiquez clairement les informations pratiques: qui, quand, pourquoi, comment, où… ? En particulier, clarifiez l’objectif et finalité </a:t>
            </a:r>
          </a:p>
          <a:p>
            <a:r>
              <a:rPr lang="fr-FR" sz="1600" dirty="0" smtClean="0"/>
              <a:t>Au début de la session: </a:t>
            </a:r>
            <a:r>
              <a:rPr lang="en-US" sz="1600" dirty="0" err="1" smtClean="0"/>
              <a:t>expliquer</a:t>
            </a:r>
            <a:r>
              <a:rPr lang="en-US" sz="1600" dirty="0" smtClean="0"/>
              <a:t>/</a:t>
            </a:r>
            <a:r>
              <a:rPr lang="en-US" sz="1600" dirty="0" err="1" smtClean="0"/>
              <a:t>rappeller</a:t>
            </a:r>
            <a:r>
              <a:rPr lang="en-US" sz="1600" dirty="0" smtClean="0"/>
              <a:t> </a:t>
            </a:r>
            <a:r>
              <a:rPr lang="en-US" sz="1600" dirty="0" err="1" smtClean="0"/>
              <a:t>objectif</a:t>
            </a:r>
            <a:r>
              <a:rPr lang="en-US" sz="1600" dirty="0" smtClean="0"/>
              <a:t> et </a:t>
            </a:r>
            <a:r>
              <a:rPr lang="en-US" sz="1600" dirty="0" err="1" smtClean="0"/>
              <a:t>finalité</a:t>
            </a:r>
            <a:endParaRPr lang="en-US" sz="1600" dirty="0" smtClean="0"/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00B050"/>
                </a:solidFill>
              </a:rPr>
              <a:t>Contenu</a:t>
            </a:r>
            <a:r>
              <a:rPr lang="en-US" sz="1600" dirty="0" smtClean="0">
                <a:solidFill>
                  <a:srgbClr val="00B050"/>
                </a:solidFill>
              </a:rPr>
              <a:t>: </a:t>
            </a:r>
            <a:r>
              <a:rPr lang="en-US" sz="1600" dirty="0" err="1" smtClean="0">
                <a:solidFill>
                  <a:srgbClr val="00B050"/>
                </a:solidFill>
              </a:rPr>
              <a:t>préparer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1600" dirty="0" smtClean="0">
                <a:solidFill>
                  <a:srgbClr val="00B050"/>
                </a:solidFill>
              </a:rPr>
              <a:t>Composition du </a:t>
            </a:r>
            <a:r>
              <a:rPr lang="en-US" sz="1600" dirty="0" err="1" smtClean="0">
                <a:solidFill>
                  <a:srgbClr val="00B050"/>
                </a:solidFill>
              </a:rPr>
              <a:t>groupe</a:t>
            </a:r>
            <a:r>
              <a:rPr lang="en-US" sz="1600" dirty="0" smtClean="0">
                <a:solidFill>
                  <a:srgbClr val="00B050"/>
                </a:solidFill>
              </a:rPr>
              <a:t> : </a:t>
            </a:r>
            <a:r>
              <a:rPr lang="en-US" sz="1600" dirty="0" err="1" smtClean="0">
                <a:solidFill>
                  <a:srgbClr val="00B050"/>
                </a:solidFill>
              </a:rPr>
              <a:t>petits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  <a:r>
              <a:rPr lang="en-US" sz="1600" dirty="0" err="1" smtClean="0">
                <a:solidFill>
                  <a:srgbClr val="00B050"/>
                </a:solidFill>
              </a:rPr>
              <a:t>groupes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  <a:r>
              <a:rPr lang="en-US" sz="1600" dirty="0" err="1" smtClean="0">
                <a:solidFill>
                  <a:srgbClr val="00B050"/>
                </a:solidFill>
              </a:rPr>
              <a:t>ciblés</a:t>
            </a:r>
            <a:endParaRPr lang="en-US" sz="1600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</a:rPr>
              <a:t>Méthode pédagogique: alterner les approches, les supports, les formateurs (interne/ externe),…</a:t>
            </a:r>
          </a:p>
          <a:p>
            <a:pPr>
              <a:buFontTx/>
              <a:buChar char="-"/>
            </a:pPr>
            <a:r>
              <a:rPr lang="en-US" sz="1600" dirty="0" err="1" smtClean="0"/>
              <a:t>Période</a:t>
            </a:r>
            <a:r>
              <a:rPr lang="en-US" sz="1600" dirty="0" smtClean="0"/>
              <a:t>: hors </a:t>
            </a:r>
            <a:r>
              <a:rPr lang="en-US" sz="1600" dirty="0" err="1" smtClean="0"/>
              <a:t>périodes</a:t>
            </a:r>
            <a:r>
              <a:rPr lang="en-US" sz="1600" dirty="0" smtClean="0"/>
              <a:t> de stress production </a:t>
            </a:r>
          </a:p>
          <a:p>
            <a:pPr>
              <a:buFontTx/>
              <a:buChar char="-"/>
            </a:pPr>
            <a:r>
              <a:rPr lang="en-US" sz="1600" dirty="0" err="1" smtClean="0"/>
              <a:t>Horaire</a:t>
            </a:r>
            <a:r>
              <a:rPr lang="en-US" sz="1600" dirty="0" smtClean="0"/>
              <a:t> et </a:t>
            </a:r>
            <a:r>
              <a:rPr lang="en-US" sz="1600" dirty="0" err="1" smtClean="0"/>
              <a:t>durée</a:t>
            </a:r>
            <a:r>
              <a:rPr lang="en-US" sz="1600" dirty="0" smtClean="0"/>
              <a:t>: </a:t>
            </a:r>
            <a:r>
              <a:rPr lang="en-US" sz="1600" dirty="0" err="1" smtClean="0"/>
              <a:t>courtes</a:t>
            </a:r>
            <a:r>
              <a:rPr lang="en-US" sz="1600" dirty="0" smtClean="0"/>
              <a:t>, </a:t>
            </a:r>
            <a:r>
              <a:rPr lang="fr-FR" sz="1600" dirty="0" smtClean="0"/>
              <a:t>en dehors des h. de travail - même si récupérées - les travailleurs sont fatigués et moins réceptifs</a:t>
            </a:r>
          </a:p>
          <a:p>
            <a:pPr>
              <a:buFontTx/>
              <a:buChar char="-"/>
            </a:pPr>
            <a:r>
              <a:rPr lang="fr-FR" sz="1600" dirty="0" smtClean="0"/>
              <a:t>Endroit: une salle, en atelier de production,…ne pas être dérangé (pas de GSM)</a:t>
            </a:r>
          </a:p>
          <a:p>
            <a:pPr>
              <a:buNone/>
            </a:pPr>
            <a:r>
              <a:rPr lang="fr-FR" sz="1400" dirty="0" smtClean="0"/>
              <a:t> 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600" i="1" dirty="0" smtClean="0"/>
              <a:t>+  t</a:t>
            </a:r>
            <a:r>
              <a:rPr lang="fr-FR" sz="1600" i="1" dirty="0" err="1" smtClean="0"/>
              <a:t>echniques</a:t>
            </a:r>
            <a:r>
              <a:rPr lang="fr-FR" sz="1600" i="1" dirty="0" smtClean="0"/>
              <a:t> d’animation; aptitudes à parler en public (</a:t>
            </a:r>
            <a:r>
              <a:rPr lang="fr-FR" sz="1600" i="1" dirty="0" smtClean="0">
                <a:sym typeface="Wingdings" pitchFamily="2" charset="2"/>
              </a:rPr>
              <a:t> pas abordé dans cet atelier mais </a:t>
            </a:r>
            <a:r>
              <a:rPr lang="fr-FR" sz="1600" i="1" dirty="0" smtClean="0"/>
              <a:t>feuilles conseils)</a:t>
            </a:r>
            <a:endParaRPr lang="en-US" sz="16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/>
              <a:t>13/12/2013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Sensibiliser en interne aux enjeux de la sécurité alimentaire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ipv_fr 081114">
  <a:themeElements>
    <a:clrScheme name="template_ipv_fr 08111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ipv_fr 0811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_ipv_fr 08111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ipv_fr 08111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ipv_fr 08111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ipv_fr 08111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ipv_fr 08111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ipv_fr 08111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ipv_fr 08111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ipv_fr 08111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ipv_fr 08111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ipv_fr 08111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ipv_fr 08111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ipv_fr 08111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template_ipv_fr 081114</Template>
  <TotalTime>2591</TotalTime>
  <Words>996</Words>
  <Application>Microsoft Office PowerPoint</Application>
  <PresentationFormat>On-screen Show (4:3)</PresentationFormat>
  <Paragraphs>367</Paragraphs>
  <Slides>42</Slides>
  <Notes>2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Arial Rounded MT Bold</vt:lpstr>
      <vt:lpstr>Calibri</vt:lpstr>
      <vt:lpstr>Wingdings</vt:lpstr>
      <vt:lpstr>template_ipv_fr 081114</vt:lpstr>
      <vt:lpstr>Image</vt:lpstr>
      <vt:lpstr>BIENVENUE à cet atelier IFP   “sensibiliser en interne vos collaborateurs aux enjeux de la sécurité alimentaire”  13/12/2013</vt:lpstr>
      <vt:lpstr>  Objectif et méthodologie</vt:lpstr>
      <vt:lpstr>Organisation pratique: timing</vt:lpstr>
      <vt:lpstr>   Tour de table   </vt:lpstr>
      <vt:lpstr>   1ère partie: formation aux BPH par un formateur interne    </vt:lpstr>
      <vt:lpstr>   1ère partie: formation aux BPH par un formateur interne    </vt:lpstr>
      <vt:lpstr>   Formation ou sensibilisation ? Fo de base ou de perfectionnement ?    </vt:lpstr>
      <vt:lpstr>Comment sensibiliser (sens strict) ?</vt:lpstr>
      <vt:lpstr>Organiser votre session  en pratique</vt:lpstr>
      <vt:lpstr>    Focus sur 2 conditions  de réussite essentielles     </vt:lpstr>
      <vt:lpstr>   A. Rendre les collaborateurs acteurs de leur propre formation:  pourquoi ?</vt:lpstr>
      <vt:lpstr>  A. Rendre les collaborateurs acteurs de leur propre formation: comment ?</vt:lpstr>
      <vt:lpstr> A.1. Des sessions courtes et ciblées    </vt:lpstr>
      <vt:lpstr>A.2. Des techniques d’animation actives</vt:lpstr>
      <vt:lpstr>A.2. Des techniques d’animation actives</vt:lpstr>
      <vt:lpstr>A.2. deux exemples d’approches pédagogiques actives </vt:lpstr>
      <vt:lpstr>A.3. deux exemples d’approches pédagogiques actives </vt:lpstr>
      <vt:lpstr>Pourquoi des méthodes actives ?</vt:lpstr>
      <vt:lpstr>   B. Impliquer la ligne hiérarchique, en particulier le « n+1 »   </vt:lpstr>
      <vt:lpstr>   B. Impliquer la ligne hiérarchique, en particulier le « n+1 »  </vt:lpstr>
      <vt:lpstr>   B. Impliquer la ligne hiérarchique, en particulier le « n+1 »  </vt:lpstr>
      <vt:lpstr>   B. Impliquer la ligne hiérarchique, en particulier le « n+1 »   </vt:lpstr>
      <vt:lpstr>Vos pratiques</vt:lpstr>
      <vt:lpstr>2ème partie :présentation des outils IFP</vt:lpstr>
      <vt:lpstr>1. Sécuralimastuces</vt:lpstr>
      <vt:lpstr>1. Sécuralimastuces</vt:lpstr>
      <vt:lpstr>1. Sécuralimastuces</vt:lpstr>
      <vt:lpstr>1. Sécuralimastuces</vt:lpstr>
      <vt:lpstr>     2. Formation standard de base au BPH  </vt:lpstr>
      <vt:lpstr>     2. Formation standard de base au BPH  </vt:lpstr>
      <vt:lpstr>     2. Formation standard de base aux BPH  </vt:lpstr>
      <vt:lpstr>     2. Formation standard de base aux BPH  </vt:lpstr>
      <vt:lpstr>    3. « Une mouche dans le potage » </vt:lpstr>
      <vt:lpstr>Pourquoi l’E-learning ?</vt:lpstr>
      <vt:lpstr>Contenu</vt:lpstr>
      <vt:lpstr>PowerPoint Presentation</vt:lpstr>
      <vt:lpstr>Groupe-cible</vt:lpstr>
      <vt:lpstr>Contexte utilisation </vt:lpstr>
      <vt:lpstr>Méthode</vt:lpstr>
      <vt:lpstr>Limites de « La Mouche »</vt:lpstr>
      <vt:lpstr>Projet « CHARME »</vt:lpstr>
      <vt:lpstr>Clôture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BIENVENUE Atelier qualité:  Une organisation efficace des formations en hygiène</dc:title>
  <dc:creator>Jean-Denis Hennebert</dc:creator>
  <cp:lastModifiedBy>Dirk Veekhoven</cp:lastModifiedBy>
  <cp:revision>196</cp:revision>
  <dcterms:created xsi:type="dcterms:W3CDTF">2009-04-02T12:49:58Z</dcterms:created>
  <dcterms:modified xsi:type="dcterms:W3CDTF">2016-08-10T11:40:35Z</dcterms:modified>
</cp:coreProperties>
</file>